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38.jpeg"/><Relationship Id="rId5" Type="http://schemas.openxmlformats.org/officeDocument/2006/relationships/image" Target="../media/image26.jpeg"/><Relationship Id="rId10" Type="http://schemas.openxmlformats.org/officeDocument/2006/relationships/image" Target="../media/image24.jpeg"/><Relationship Id="rId4" Type="http://schemas.openxmlformats.org/officeDocument/2006/relationships/image" Target="../media/image11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43.gif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11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1.jpeg"/><Relationship Id="rId9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1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34.jpeg"/><Relationship Id="rId5" Type="http://schemas.openxmlformats.org/officeDocument/2006/relationships/image" Target="../media/image29.gif"/><Relationship Id="rId10" Type="http://schemas.openxmlformats.org/officeDocument/2006/relationships/image" Target="../media/image33.png"/><Relationship Id="rId4" Type="http://schemas.openxmlformats.org/officeDocument/2006/relationships/image" Target="../media/image11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hkolnye-prinadlezhnos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28860" y="1714488"/>
            <a:ext cx="4857784" cy="242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45ff3c21761826e339c181fe03c66a65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2357430"/>
            <a:ext cx="6143668" cy="3939939"/>
          </a:xfrm>
          <a:prstGeom prst="rect">
            <a:avLst/>
          </a:prstGeom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142976" y="1000108"/>
            <a:ext cx="7072362" cy="4297363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927217"/>
                <a:gd name="adj2" fmla="val 41519"/>
              </a:avLst>
            </a:prstTxWarp>
          </a:bodyPr>
          <a:lstStyle/>
          <a:p>
            <a:pPr algn="ctr" rtl="0"/>
            <a:r>
              <a:rPr lang="uk-UA" sz="3600" kern="10" spc="0" dirty="0" smtClean="0"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Ці веселі</a:t>
            </a:r>
          </a:p>
          <a:p>
            <a:pPr algn="ctr" rtl="0"/>
            <a:r>
              <a:rPr lang="uk-UA" sz="3600" kern="10" spc="0" dirty="0" smtClean="0">
                <a:ln w="2857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фігури</a:t>
            </a:r>
            <a:endParaRPr lang="uk-UA" sz="3600" kern="10" spc="0" dirty="0">
              <a:ln w="28575">
                <a:solidFill>
                  <a:srgbClr val="0070C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85720" y="5357826"/>
            <a:ext cx="342902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i="1" dirty="0" smtClean="0">
                <a:latin typeface="Bookman Old Style" pitchFamily="18" charset="0"/>
              </a:rPr>
              <a:t>підготувала 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вчитель-дефектолог</a:t>
            </a:r>
          </a:p>
          <a:p>
            <a:pPr algn="ctr"/>
            <a:r>
              <a:rPr lang="uk-UA" i="1" dirty="0" err="1" smtClean="0">
                <a:latin typeface="Bookman Old Style" pitchFamily="18" charset="0"/>
              </a:rPr>
              <a:t>КЗ</a:t>
            </a:r>
            <a:r>
              <a:rPr lang="uk-UA" i="1" dirty="0" smtClean="0">
                <a:latin typeface="Bookman Old Style" pitchFamily="18" charset="0"/>
              </a:rPr>
              <a:t> “ДНЗ № 122 КТ” КМР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Волобоєва Т.В.</a:t>
            </a:r>
            <a:endParaRPr lang="ru-RU" i="1" dirty="0">
              <a:latin typeface="Bookman Old Style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429520" y="6215082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Трикутник також приготував Тобі завдання. Збери до кошика всі предмети трикутної  форми. 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Перевір себе та натисни на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синій  трикутник.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8633038-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21250" r="1666" b="16250"/>
          <a:stretch>
            <a:fillRect/>
          </a:stretch>
        </p:blipFill>
        <p:spPr>
          <a:xfrm>
            <a:off x="214282" y="2571744"/>
            <a:ext cx="4143372" cy="314327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kDmZGtoptiJFa7fYc2yLMAv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01" t="60741" r="49506"/>
          <a:stretch>
            <a:fillRect/>
          </a:stretch>
        </p:blipFill>
        <p:spPr>
          <a:xfrm>
            <a:off x="214282" y="4740442"/>
            <a:ext cx="1954129" cy="2117558"/>
          </a:xfrm>
          <a:prstGeom prst="rect">
            <a:avLst/>
          </a:prstGeom>
        </p:spPr>
      </p:pic>
      <p:pic>
        <p:nvPicPr>
          <p:cNvPr id="15" name="Рисунок 14" descr="s00995731.jpg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833" t="26250" r="68333" b="50833"/>
          <a:stretch>
            <a:fillRect/>
          </a:stretch>
        </p:blipFill>
        <p:spPr>
          <a:xfrm>
            <a:off x="4214810" y="2143116"/>
            <a:ext cx="2000264" cy="2071702"/>
          </a:xfrm>
          <a:prstGeom prst="rect">
            <a:avLst/>
          </a:prstGeom>
        </p:spPr>
      </p:pic>
      <p:pic>
        <p:nvPicPr>
          <p:cNvPr id="16" name="Рисунок 15" descr="educational-children-game-logic-what-600w-1209956686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89" t="70157" r="21121" b="7853"/>
          <a:stretch>
            <a:fillRect/>
          </a:stretch>
        </p:blipFill>
        <p:spPr>
          <a:xfrm>
            <a:off x="7216693" y="3643314"/>
            <a:ext cx="1927307" cy="1714512"/>
          </a:xfrm>
          <a:prstGeom prst="rect">
            <a:avLst/>
          </a:prstGeom>
        </p:spPr>
      </p:pic>
      <p:pic>
        <p:nvPicPr>
          <p:cNvPr id="19" name="Рисунок 18" descr="10770930_3.jp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72" t="28000" r="69262" b="49714"/>
          <a:stretch>
            <a:fillRect/>
          </a:stretch>
        </p:blipFill>
        <p:spPr>
          <a:xfrm>
            <a:off x="6715140" y="642919"/>
            <a:ext cx="2190665" cy="1571636"/>
          </a:xfrm>
          <a:prstGeom prst="rect">
            <a:avLst/>
          </a:prstGeom>
        </p:spPr>
      </p:pic>
      <p:pic>
        <p:nvPicPr>
          <p:cNvPr id="20" name="Рисунок 19" descr="101757274-educational-children-game-logic-game-what-does-not-fit-type-learning-geometric-shapes-for-kids-and-t (1).jpg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16" t="76440" r="38127" b="4188"/>
          <a:stretch>
            <a:fillRect/>
          </a:stretch>
        </p:blipFill>
        <p:spPr>
          <a:xfrm>
            <a:off x="4429124" y="4786322"/>
            <a:ext cx="2071702" cy="1857388"/>
          </a:xfrm>
          <a:prstGeom prst="rect">
            <a:avLst/>
          </a:prstGeom>
        </p:spPr>
      </p:pic>
      <p:pic>
        <p:nvPicPr>
          <p:cNvPr id="21" name="Рисунок 20" descr="77d942c8800fccda4357a4bf98f1810d-800x.jpg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583" t="77222" r="10833" b="2222"/>
          <a:stretch>
            <a:fillRect/>
          </a:stretch>
        </p:blipFill>
        <p:spPr>
          <a:xfrm>
            <a:off x="5929322" y="4214818"/>
            <a:ext cx="1093363" cy="1143008"/>
          </a:xfrm>
          <a:prstGeom prst="rect">
            <a:avLst/>
          </a:prstGeom>
        </p:spPr>
      </p:pic>
      <p:pic>
        <p:nvPicPr>
          <p:cNvPr id="22" name="Рисунок 21" descr="101757274-educational-children-game-logic-game-what-does-not-fit-type-learning-geometric-shapes-for-kids-and-t (1).jpg"/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t="18848" r="20833" b="62304"/>
          <a:stretch>
            <a:fillRect/>
          </a:stretch>
        </p:blipFill>
        <p:spPr>
          <a:xfrm>
            <a:off x="6715140" y="2428868"/>
            <a:ext cx="1285884" cy="1285884"/>
          </a:xfrm>
          <a:prstGeom prst="rect">
            <a:avLst/>
          </a:prstGeom>
        </p:spPr>
      </p:pic>
      <p:pic>
        <p:nvPicPr>
          <p:cNvPr id="23" name="Рисунок 22" descr="depositphotos_190593312-stock-illustration-various-cartoon-shapes-kid-isolated.jp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17" t="32648" r="39583" b="40708"/>
          <a:stretch>
            <a:fillRect/>
          </a:stretch>
        </p:blipFill>
        <p:spPr>
          <a:xfrm>
            <a:off x="5286380" y="1000108"/>
            <a:ext cx="1189876" cy="1725784"/>
          </a:xfrm>
          <a:prstGeom prst="rect">
            <a:avLst/>
          </a:prstGeom>
        </p:spPr>
      </p:pic>
      <p:pic>
        <p:nvPicPr>
          <p:cNvPr id="24" name="Рисунок 23" descr="HDcA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282" y="2214554"/>
            <a:ext cx="4429132" cy="44291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14524E-7 L -0.70886 0.2204 " pathEditMode="relative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10268E-6 L -0.40956 0.02105 " pathEditMode="relative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31915E-6 L -0.66927 -0.11539 " pathEditMode="relative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44218E-6 L -0.27865 -0.270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2410491"/>
            <a:ext cx="3360573" cy="3360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8715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400" b="1" dirty="0" smtClean="0">
                <a:latin typeface="Bad Script" pitchFamily="2" charset="0"/>
              </a:rPr>
              <a:t>Час </a:t>
            </a:r>
            <a:r>
              <a:rPr lang="uk-UA" sz="2400" b="1" dirty="0" err="1" smtClean="0">
                <a:latin typeface="Bad Script" pitchFamily="2" charset="0"/>
              </a:rPr>
              <a:t>Смайлику</a:t>
            </a:r>
            <a:r>
              <a:rPr lang="uk-UA" sz="2400" b="1" dirty="0" smtClean="0">
                <a:latin typeface="Bad Script" pitchFamily="2" charset="0"/>
              </a:rPr>
              <a:t> попрощатися з Трикутником та повертатися додому. На зворотному шляху зайшов Смайлик в гості до друга, який має чотири сторони та чотири кути і всі сторони однакові. Як ти думаєш, як звати друга? Натисни на віконечко і перевір свою відповідь. Правильно – це квадрат.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928934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1928802"/>
            <a:ext cx="4536472" cy="457203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Квадрат теж приготував Тобі завдання. Збери до кошика всі предмети квадратної форми. 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Перевір себе та натисни на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р</a:t>
            </a:r>
            <a:r>
              <a:rPr lang="uk-UA" sz="2800" b="1" dirty="0" smtClean="0">
                <a:latin typeface="Bad Script" pitchFamily="2" charset="0"/>
              </a:rPr>
              <a:t>ожевий квадрат.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8633038-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21250" r="1666" b="16250"/>
          <a:stretch>
            <a:fillRect/>
          </a:stretch>
        </p:blipFill>
        <p:spPr>
          <a:xfrm>
            <a:off x="0" y="2500306"/>
            <a:ext cx="4143372" cy="314327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10770930_3.jp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72" t="28000" r="69262" b="49714"/>
          <a:stretch>
            <a:fillRect/>
          </a:stretch>
        </p:blipFill>
        <p:spPr>
          <a:xfrm>
            <a:off x="6953335" y="857232"/>
            <a:ext cx="2190665" cy="1571636"/>
          </a:xfrm>
          <a:prstGeom prst="rect">
            <a:avLst/>
          </a:prstGeom>
        </p:spPr>
      </p:pic>
      <p:pic>
        <p:nvPicPr>
          <p:cNvPr id="21" name="Рисунок 20" descr="77d942c8800fccda4357a4bf98f1810d-800x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583" t="77222" r="10833" b="2222"/>
          <a:stretch>
            <a:fillRect/>
          </a:stretch>
        </p:blipFill>
        <p:spPr>
          <a:xfrm>
            <a:off x="7358082" y="4500570"/>
            <a:ext cx="1214445" cy="1285884"/>
          </a:xfrm>
          <a:prstGeom prst="rect">
            <a:avLst/>
          </a:prstGeom>
        </p:spPr>
      </p:pic>
      <p:pic>
        <p:nvPicPr>
          <p:cNvPr id="22" name="Рисунок 21" descr="101757274-educational-children-game-logic-game-what-does-not-fit-type-learning-geometric-shapes-for-kids-and-t (1)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t="18848" r="20833" b="62304"/>
          <a:stretch>
            <a:fillRect/>
          </a:stretch>
        </p:blipFill>
        <p:spPr>
          <a:xfrm>
            <a:off x="7072330" y="2643182"/>
            <a:ext cx="1785950" cy="1714512"/>
          </a:xfrm>
          <a:prstGeom prst="rect">
            <a:avLst/>
          </a:prstGeom>
        </p:spPr>
      </p:pic>
      <p:pic>
        <p:nvPicPr>
          <p:cNvPr id="23" name="Рисунок 22" descr="depositphotos_190593312-stock-illustration-various-cartoon-shapes-kid-isolated.jp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17" t="32648" r="39583" b="40708"/>
          <a:stretch>
            <a:fillRect/>
          </a:stretch>
        </p:blipFill>
        <p:spPr>
          <a:xfrm>
            <a:off x="5143504" y="2857496"/>
            <a:ext cx="1189876" cy="1725784"/>
          </a:xfrm>
          <a:prstGeom prst="rect">
            <a:avLst/>
          </a:prstGeom>
        </p:spPr>
      </p:pic>
      <p:pic>
        <p:nvPicPr>
          <p:cNvPr id="17" name="Рисунок 16" descr="shape14.jpg"/>
          <p:cNvPicPr/>
          <p:nvPr/>
        </p:nvPicPr>
        <p:blipFill>
          <a:blip r:embed="rId9"/>
          <a:srcRect l="5333" t="12000" r="68667" b="72800"/>
          <a:stretch>
            <a:fillRect/>
          </a:stretch>
        </p:blipFill>
        <p:spPr>
          <a:xfrm>
            <a:off x="4786314" y="4714884"/>
            <a:ext cx="1947144" cy="1900990"/>
          </a:xfrm>
          <a:prstGeom prst="rect">
            <a:avLst/>
          </a:prstGeom>
        </p:spPr>
      </p:pic>
      <p:pic>
        <p:nvPicPr>
          <p:cNvPr id="18" name="Рисунок 17" descr="predmety-pohozhie-na-kvadrat-kartinki-dlya-detej_2.jpg"/>
          <p:cNvPicPr/>
          <p:nvPr/>
        </p:nvPicPr>
        <p:blipFill>
          <a:blip r:embed="rId10"/>
          <a:srcRect l="30667" t="6000" r="31667" b="19333"/>
          <a:stretch>
            <a:fillRect/>
          </a:stretch>
        </p:blipFill>
        <p:spPr>
          <a:xfrm>
            <a:off x="4572000" y="1071546"/>
            <a:ext cx="1714511" cy="1571636"/>
          </a:xfrm>
          <a:prstGeom prst="rect">
            <a:avLst/>
          </a:prstGeom>
        </p:spPr>
      </p:pic>
      <p:pic>
        <p:nvPicPr>
          <p:cNvPr id="25" name="Рисунок 24" descr="E:\ДЕФЕКТОЛОГИЯ\альбом максик\зразки\1316364452_screenhunter_02-sep.-18-20.44.gif"/>
          <p:cNvPicPr/>
          <p:nvPr/>
        </p:nvPicPr>
        <p:blipFill>
          <a:blip r:embed="rId11"/>
          <a:srcRect l="4583" t="4950" r="3333" b="6368"/>
          <a:stretch>
            <a:fillRect/>
          </a:stretch>
        </p:blipFill>
        <p:spPr bwMode="auto">
          <a:xfrm>
            <a:off x="214282" y="5143512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re7dxbnzzzjk9uu_4bktqx7bdzy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14488"/>
            <a:ext cx="5143512" cy="51435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16929E-6 L -0.45677 0.23081 " pathEditMode="relative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9584E-6 L -0.64306 0.073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" y="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036E-7 L -0.34653 -0.3462 " pathEditMode="relative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928934"/>
            <a:ext cx="3980444" cy="2238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1"/>
            <a:ext cx="8715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400" b="1" dirty="0" smtClean="0">
                <a:latin typeface="Bad Script" pitchFamily="2" charset="0"/>
              </a:rPr>
              <a:t>Попрощався Смайлик з Квадратом та пішов далі. На шляху додому зайшов Смайлик в гості до брата Квадрата, він також має чотири сторони, чотири кути при цьому дві з них довгі, а дві короткі. Як ти думаєш, як звати брата Квадрата? Натисни на віконечко і перевір свою відповідь. Правильно – це прямокутник.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500306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2143116"/>
            <a:ext cx="4536472" cy="457203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Прямокутник вирішив теж запропонувати Тобі зібрати до кошика всі предмети, але прямокутної форми. 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Перевір себе та натисни на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ж</a:t>
            </a:r>
            <a:r>
              <a:rPr lang="uk-UA" sz="2800" b="1" dirty="0" smtClean="0">
                <a:latin typeface="Bad Script" pitchFamily="2" charset="0"/>
              </a:rPr>
              <a:t>овтий прямокутник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8633038-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21250" r="1666" b="16250"/>
          <a:stretch>
            <a:fillRect/>
          </a:stretch>
        </p:blipFill>
        <p:spPr>
          <a:xfrm>
            <a:off x="0" y="2500306"/>
            <a:ext cx="4143372" cy="314327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unnamed (3)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214282" y="4786322"/>
            <a:ext cx="1392421" cy="1900990"/>
          </a:xfrm>
          <a:prstGeom prst="rect">
            <a:avLst/>
          </a:prstGeom>
        </p:spPr>
      </p:pic>
      <p:pic>
        <p:nvPicPr>
          <p:cNvPr id="5122" name="Picture 2" descr="E:\ДЕФЕКТОЛОГИЯ\альбом максик\зразки\depositphotos_243715914-stock-illustration-materials-kids-learning-forms-se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82" t="69726" r="57666" b="11597"/>
          <a:stretch>
            <a:fillRect/>
          </a:stretch>
        </p:blipFill>
        <p:spPr bwMode="auto">
          <a:xfrm>
            <a:off x="7072330" y="785794"/>
            <a:ext cx="1519248" cy="2071702"/>
          </a:xfrm>
          <a:prstGeom prst="rect">
            <a:avLst/>
          </a:prstGeom>
          <a:noFill/>
        </p:spPr>
      </p:pic>
      <p:pic>
        <p:nvPicPr>
          <p:cNvPr id="24" name="Рисунок 23" descr="E:\ДЕФЕКТОЛОГИЯ\альбом максик\зразки\depositphotos_243715914-stock-illustration-materials-kids-learning-forms-set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817" t="43813" r="7087" b="46821"/>
          <a:stretch>
            <a:fillRect/>
          </a:stretch>
        </p:blipFill>
        <p:spPr bwMode="auto">
          <a:xfrm>
            <a:off x="4071934" y="1357298"/>
            <a:ext cx="242889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E:\ДЕФЕКТОЛОГИЯ\альбом максик\зразки\depositphotos_243715914-stock-illustration-materials-kids-learning-forms-set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7" t="71237" r="6617" b="10368"/>
          <a:stretch>
            <a:fillRect/>
          </a:stretch>
        </p:blipFill>
        <p:spPr bwMode="auto">
          <a:xfrm>
            <a:off x="5715008" y="435769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E:\ДЕФЕКТОЛОГИЯ\альбом максик\зразки\depositphotos_243715914-stock-illustration-materials-kids-learning-forms-set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78" t="69231" r="75476" b="11371"/>
          <a:stretch>
            <a:fillRect/>
          </a:stretch>
        </p:blipFill>
        <p:spPr bwMode="auto">
          <a:xfrm>
            <a:off x="3786182" y="4523874"/>
            <a:ext cx="1809750" cy="23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predmety-pohozhie-na-kvadrat-kartinki-dlya-detej_2.jpg"/>
          <p:cNvPicPr/>
          <p:nvPr/>
        </p:nvPicPr>
        <p:blipFill>
          <a:blip r:embed="rId7"/>
          <a:srcRect l="30667" t="6000" r="31667" b="19333"/>
          <a:stretch>
            <a:fillRect/>
          </a:stretch>
        </p:blipFill>
        <p:spPr>
          <a:xfrm>
            <a:off x="5286380" y="2857496"/>
            <a:ext cx="1428759" cy="1285884"/>
          </a:xfrm>
          <a:prstGeom prst="rect">
            <a:avLst/>
          </a:prstGeom>
        </p:spPr>
      </p:pic>
      <p:pic>
        <p:nvPicPr>
          <p:cNvPr id="5123" name="Picture 3" descr="E:\ДЕФЕКТОЛОГИЯ\альбом максик\зразки\depositphotos_208653842-stock-illustration-educational-children-game-learning-geometric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13" t="34863" r="52375" b="35254"/>
          <a:stretch>
            <a:fillRect/>
          </a:stretch>
        </p:blipFill>
        <p:spPr bwMode="auto">
          <a:xfrm>
            <a:off x="7215206" y="2857496"/>
            <a:ext cx="1285884" cy="1714512"/>
          </a:xfrm>
          <a:prstGeom prst="rect">
            <a:avLst/>
          </a:prstGeom>
          <a:noFill/>
        </p:spPr>
      </p:pic>
      <p:pic>
        <p:nvPicPr>
          <p:cNvPr id="26" name="Рисунок 25" descr="re7dxbnzzzjk9uu_4bktqx7bdzy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143116"/>
            <a:ext cx="5143512" cy="373885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77521E-7 L -0.77969 0.17831 " pathEditMode="relative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8.87142E-6 L -0.36215 0.28331 " pathEditMode="relative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9.89824E-7 L -0.57482 -0.2204 " pathEditMode="relative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72063E-6 L -0.21267 -0.29371 " pathEditMode="relative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1"/>
            <a:ext cx="87154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400" b="1" dirty="0" smtClean="0">
                <a:latin typeface="Bad Script" pitchFamily="2" charset="0"/>
              </a:rPr>
              <a:t>Попрощався Смайлик з Прямокутником та пішов далі. </a:t>
            </a:r>
          </a:p>
          <a:p>
            <a:pPr algn="just"/>
            <a:r>
              <a:rPr lang="uk-UA" sz="2400" b="1" dirty="0" smtClean="0">
                <a:latin typeface="Bad Script" pitchFamily="2" charset="0"/>
              </a:rPr>
              <a:t>   Невдовзі він побачив свій будинок, а це значить, що наша з тобою подорож закінчилась. Смайлик та всі його друзі вдячні тобі за допомогу.</a:t>
            </a:r>
          </a:p>
          <a:p>
            <a:pPr algn="just"/>
            <a:r>
              <a:rPr lang="uk-UA" sz="2400" b="1" dirty="0" smtClean="0">
                <a:latin typeface="Bad Script" pitchFamily="2" charset="0"/>
              </a:rPr>
              <a:t>   Натисни на Смайлика та отримай від нього подяку.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634e3bba80e0d4eb6c353faf4899eab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643050"/>
            <a:ext cx="5782464" cy="4929222"/>
          </a:xfrm>
          <a:prstGeom prst="rect">
            <a:avLst/>
          </a:prstGeom>
        </p:spPr>
      </p:pic>
      <p:pic>
        <p:nvPicPr>
          <p:cNvPr id="10" name="Рисунок 9" descr="1371562280_serd0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94" y="1428736"/>
            <a:ext cx="5929354" cy="6000768"/>
          </a:xfrm>
          <a:prstGeom prst="rect">
            <a:avLst/>
          </a:prstGeom>
        </p:spPr>
      </p:pic>
      <p:pic>
        <p:nvPicPr>
          <p:cNvPr id="11" name="Рисунок 10" descr="121429769_Vo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071546"/>
            <a:ext cx="6786610" cy="6786610"/>
          </a:xfrm>
          <a:prstGeom prst="rect">
            <a:avLst/>
          </a:prstGeom>
        </p:spPr>
      </p:pic>
      <p:pic>
        <p:nvPicPr>
          <p:cNvPr id="12" name="Рисунок 11" descr="b1de79ff58d9ea6356fbf118adfd2ba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85842"/>
            <a:ext cx="10709818" cy="764384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868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	</a:t>
            </a:r>
            <a:r>
              <a:rPr lang="uk-UA" sz="2800" b="1" dirty="0" smtClean="0">
                <a:latin typeface="Bad Script" pitchFamily="2" charset="0"/>
              </a:rPr>
              <a:t>В одній незвичній казковій країні жив веселий </a:t>
            </a:r>
            <a:r>
              <a:rPr lang="uk-UA" sz="2800" b="1" dirty="0" smtClean="0">
                <a:latin typeface="Bad Script" pitchFamily="2" charset="0"/>
              </a:rPr>
              <a:t>С</a:t>
            </a:r>
            <a:r>
              <a:rPr lang="uk-UA" sz="2800" b="1" dirty="0" smtClean="0">
                <a:latin typeface="Bad Script" pitchFamily="2" charset="0"/>
              </a:rPr>
              <a:t>майлик, який не любив сидіти вдома, а весь час подорожував.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	Сьогодні він вирішив піти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в гості до своїх друзів і це –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веселі геометричні фігурки.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	Нумо разом в гості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 до друзів Смайлика.</a:t>
            </a:r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ШАРЫ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945680"/>
            <a:ext cx="6286544" cy="591232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429520" y="6215082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808b458f7a0cd3ab88f6c653b290b6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2143116"/>
            <a:ext cx="4214842" cy="42148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87154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400" b="1" dirty="0" smtClean="0">
                <a:latin typeface="Bad Script" pitchFamily="2" charset="0"/>
              </a:rPr>
              <a:t>Першим Смайлик завітав до друга, який був дуже на нього схожий, бо не мав жодного кута, був об’ємним, таким собі товстеньким, і міг котитися. </a:t>
            </a:r>
          </a:p>
          <a:p>
            <a:pPr algn="just"/>
            <a:r>
              <a:rPr lang="uk-UA" sz="2400" b="1" dirty="0" smtClean="0">
                <a:latin typeface="Bad Script" pitchFamily="2" charset="0"/>
              </a:rPr>
              <a:t>  Як ти гадаєш як звати друга Смайлика?  Натисни на віконечко     і перевір свою відповідь.</a:t>
            </a:r>
          </a:p>
          <a:p>
            <a:pPr algn="just"/>
            <a:r>
              <a:rPr lang="uk-UA" sz="2400" b="1" dirty="0" smtClean="0">
                <a:latin typeface="Bad Script" pitchFamily="2" charset="0"/>
              </a:rPr>
              <a:t>  Це – куля.</a:t>
            </a:r>
            <a:endParaRPr lang="ru-RU" sz="24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928934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2071678"/>
            <a:ext cx="4536472" cy="4572032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715272" y="6215082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Вирішили друзі погратися і Тебе теж запрошують.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 Збери до кошика всі предмети кулеподібної форми.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 Перевір себе.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А тепер натисни на Смайлика. </a:t>
            </a:r>
            <a:endParaRPr lang="ru-RU" sz="2800" b="1" dirty="0">
              <a:latin typeface="Bad Script" pitchFamily="2" charset="0"/>
            </a:endParaRPr>
          </a:p>
        </p:txBody>
      </p:sp>
      <p:pic>
        <p:nvPicPr>
          <p:cNvPr id="2056" name="Picture 8" descr="E:\ДЕФЕКТОЛОГИЯ\альбом максик\зразки\depositphotos_11489464-stock-photo-pear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20000" b="5000"/>
          <a:stretch>
            <a:fillRect/>
          </a:stretch>
        </p:blipFill>
        <p:spPr bwMode="auto">
          <a:xfrm>
            <a:off x="6357950" y="1928802"/>
            <a:ext cx="1221971" cy="1785950"/>
          </a:xfrm>
          <a:prstGeom prst="rect">
            <a:avLst/>
          </a:prstGeom>
          <a:noFill/>
        </p:spPr>
      </p:pic>
      <p:pic>
        <p:nvPicPr>
          <p:cNvPr id="2057" name="Picture 9" descr="E:\ДЕФЕКТОЛОГИЯ\альбом максик\зразки\eltlims_Estrela_do_PT_Sorind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928934"/>
            <a:ext cx="1812190" cy="1612887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s00995731.jpg"/>
          <p:cNvPicPr/>
          <p:nvPr/>
        </p:nvPicPr>
        <p:blipFill>
          <a:blip r:embed="rId6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rcRect l="70834" t="29167" r="7083" b="49583"/>
          <a:stretch>
            <a:fillRect/>
          </a:stretch>
        </p:blipFill>
        <p:spPr>
          <a:xfrm>
            <a:off x="4286248" y="4857760"/>
            <a:ext cx="1358276" cy="1785950"/>
          </a:xfrm>
          <a:prstGeom prst="rect">
            <a:avLst/>
          </a:prstGeom>
        </p:spPr>
      </p:pic>
      <p:pic>
        <p:nvPicPr>
          <p:cNvPr id="13" name="Рисунок 12" descr="8633038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5000" t="20000" r="3333" b="16250"/>
          <a:stretch>
            <a:fillRect/>
          </a:stretch>
        </p:blipFill>
        <p:spPr>
          <a:xfrm>
            <a:off x="214282" y="2071678"/>
            <a:ext cx="3929090" cy="3357586"/>
          </a:xfrm>
          <a:prstGeom prst="rect">
            <a:avLst/>
          </a:prstGeom>
        </p:spPr>
      </p:pic>
      <p:pic>
        <p:nvPicPr>
          <p:cNvPr id="2050" name="Picture 2" descr="E:\ДЕФЕКТОЛОГИЯ\альбом максик\зразки\80de69cde487da56528f2251c859094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3" t="8214" r="18928" b="6071"/>
          <a:stretch>
            <a:fillRect/>
          </a:stretch>
        </p:blipFill>
        <p:spPr bwMode="auto">
          <a:xfrm>
            <a:off x="7358082" y="500042"/>
            <a:ext cx="1439475" cy="1857388"/>
          </a:xfrm>
          <a:prstGeom prst="rect">
            <a:avLst/>
          </a:prstGeom>
          <a:noFill/>
        </p:spPr>
      </p:pic>
      <p:pic>
        <p:nvPicPr>
          <p:cNvPr id="2051" name="Picture 3" descr="E:\ДЕФЕКТОЛОГИЯ\альбом максик\зразки\500_F_127205721_9ujUhAT23txfIJv0MLRk9OCmuBnHfVSe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75" t="8289" r="10625" b="9481"/>
          <a:stretch>
            <a:fillRect/>
          </a:stretch>
        </p:blipFill>
        <p:spPr bwMode="auto">
          <a:xfrm>
            <a:off x="4714876" y="1428736"/>
            <a:ext cx="1408053" cy="1428760"/>
          </a:xfrm>
          <a:prstGeom prst="rect">
            <a:avLst/>
          </a:prstGeom>
          <a:noFill/>
        </p:spPr>
      </p:pic>
      <p:pic>
        <p:nvPicPr>
          <p:cNvPr id="2055" name="Picture 7" descr="E:\ДЕФЕКТОЛОГИЯ\альбом максик\зразки\depositphotos_16322913-stock-photo-red-apple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6" t="13942" r="11666" b="4928"/>
          <a:stretch>
            <a:fillRect/>
          </a:stretch>
        </p:blipFill>
        <p:spPr bwMode="auto">
          <a:xfrm>
            <a:off x="7358082" y="3571876"/>
            <a:ext cx="1538298" cy="1504857"/>
          </a:xfrm>
          <a:prstGeom prst="rect">
            <a:avLst/>
          </a:prstGeom>
          <a:noFill/>
        </p:spPr>
      </p:pic>
      <p:pic>
        <p:nvPicPr>
          <p:cNvPr id="2052" name="Picture 4" descr="E:\ДЕФЕКТОЛОГИЯ\альбом максик\зразки\08199bb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0" r="13077"/>
          <a:stretch>
            <a:fillRect/>
          </a:stretch>
        </p:blipFill>
        <p:spPr bwMode="auto">
          <a:xfrm>
            <a:off x="5857884" y="4286256"/>
            <a:ext cx="1420264" cy="1466844"/>
          </a:xfrm>
          <a:prstGeom prst="rect">
            <a:avLst/>
          </a:prstGeom>
          <a:noFill/>
        </p:spPr>
      </p:pic>
      <p:pic>
        <p:nvPicPr>
          <p:cNvPr id="2058" name="Picture 10" descr="E:\ДЕФЕКТОЛОГИЯ\альбом максик\зразки\136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857760"/>
            <a:ext cx="1615172" cy="1571636"/>
          </a:xfrm>
          <a:prstGeom prst="rect">
            <a:avLst/>
          </a:prstGeom>
          <a:noFill/>
        </p:spPr>
      </p:pic>
      <p:pic>
        <p:nvPicPr>
          <p:cNvPr id="15" name="Рисунок 14" descr="0591c7d9ed972c451f02e9d52199f1d6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282" y="2071678"/>
            <a:ext cx="4034367" cy="364333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4.31082E-6 L -0.70885 0.29371 " pathEditMode="relative" ptsTypes="A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15819E-7 L -0.36822 0.260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2.98797E-6 L -0.58265 -0.16767 " pathEditMode="relative" ptsTypes="AA">
                                      <p:cBhvr>
                                        <p:cTn id="3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51526E-7 L -0.42535 -0.24121 " pathEditMode="relative" ptsTypes="AA"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2071678"/>
            <a:ext cx="3286149" cy="4500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87154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Попрощався з Кулею Смайлик і пішов в гості до друга, який теж був на нього схожий, не мав кутів і міг котитися. Як ти думаєш, хто це?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Натисни на віконечко і перевір свою відповідь.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Правильно – це Круг. 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928934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2000240"/>
            <a:ext cx="4536472" cy="457203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Смайлик та круг запрошують Тебе виконати наступне завдання. Збери до кошика всі предмети круглої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 форми.  Перевір себе та натисни на зелений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 круг.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8633038-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20000" r="1666" b="17500"/>
          <a:stretch>
            <a:fillRect/>
          </a:stretch>
        </p:blipFill>
        <p:spPr>
          <a:xfrm>
            <a:off x="0" y="2643182"/>
            <a:ext cx="4286248" cy="3071834"/>
          </a:xfrm>
          <a:prstGeom prst="rect">
            <a:avLst/>
          </a:prstGeom>
        </p:spPr>
      </p:pic>
      <p:pic>
        <p:nvPicPr>
          <p:cNvPr id="3074" name="Picture 2" descr="E:\ДЕФЕКТОЛОГИЯ\альбом максик\зразки\5497e8298c71e4192cacf60c2982901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643050"/>
            <a:ext cx="2000264" cy="1726154"/>
          </a:xfrm>
          <a:prstGeom prst="rect">
            <a:avLst/>
          </a:prstGeom>
          <a:noFill/>
        </p:spPr>
      </p:pic>
      <p:pic>
        <p:nvPicPr>
          <p:cNvPr id="3075" name="Picture 3" descr="E:\ДЕФЕКТОЛОГИЯ\альбом максик\зразки\_1203-214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463" t="10463" r="8067" b="5671"/>
          <a:stretch>
            <a:fillRect/>
          </a:stretch>
        </p:blipFill>
        <p:spPr bwMode="auto">
          <a:xfrm>
            <a:off x="4429124" y="3786190"/>
            <a:ext cx="1571636" cy="1617861"/>
          </a:xfrm>
          <a:prstGeom prst="rect">
            <a:avLst/>
          </a:prstGeom>
          <a:noFill/>
        </p:spPr>
      </p:pic>
      <p:pic>
        <p:nvPicPr>
          <p:cNvPr id="3076" name="Picture 4" descr="E:\ДЕФЕКТОЛОГИЯ\альбом максик\зразки\depositphotos_25193307-stock-photo-car-wheel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5000" r="3333" b="1666"/>
          <a:stretch>
            <a:fillRect/>
          </a:stretch>
        </p:blipFill>
        <p:spPr bwMode="auto">
          <a:xfrm>
            <a:off x="7286644" y="4000504"/>
            <a:ext cx="1500198" cy="1500198"/>
          </a:xfrm>
          <a:prstGeom prst="rect">
            <a:avLst/>
          </a:prstGeom>
          <a:noFill/>
        </p:spPr>
      </p:pic>
      <p:pic>
        <p:nvPicPr>
          <p:cNvPr id="3077" name="Picture 5" descr="E:\ДЕФЕКТОЛОГИЯ\альбом максик\зразки\hello_html_m4f2624b6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44" y="785794"/>
            <a:ext cx="1443280" cy="142876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E:\ДЕФЕКТОЛОГИЯ\альбом максик\зразки\w512h5121348323432Christmasbal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4857760"/>
            <a:ext cx="1724020" cy="1724020"/>
          </a:xfrm>
          <a:prstGeom prst="rect">
            <a:avLst/>
          </a:prstGeom>
          <a:noFill/>
        </p:spPr>
      </p:pic>
      <p:pic>
        <p:nvPicPr>
          <p:cNvPr id="10" name="Рисунок 9" descr="77d942c8800fccda4357a4bf98f1810d-800x.jpg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583" t="77222" r="10833" b="2222"/>
          <a:stretch>
            <a:fillRect/>
          </a:stretch>
        </p:blipFill>
        <p:spPr>
          <a:xfrm>
            <a:off x="7429520" y="2285992"/>
            <a:ext cx="1500198" cy="1570869"/>
          </a:xfrm>
          <a:prstGeom prst="rect">
            <a:avLst/>
          </a:prstGeom>
        </p:spPr>
      </p:pic>
      <p:pic>
        <p:nvPicPr>
          <p:cNvPr id="11" name="Рисунок 10" descr="73495.750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0694" y="2143116"/>
            <a:ext cx="1714512" cy="1714512"/>
          </a:xfrm>
          <a:prstGeom prst="rect">
            <a:avLst/>
          </a:prstGeom>
        </p:spPr>
      </p:pic>
      <p:pic>
        <p:nvPicPr>
          <p:cNvPr id="12" name="Рисунок 11" descr="kDmZGtoptiJFa7fYc2yLMAv6.jpeg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585" t="10370" r="18548" b="48889"/>
          <a:stretch>
            <a:fillRect/>
          </a:stretch>
        </p:blipFill>
        <p:spPr>
          <a:xfrm>
            <a:off x="0" y="4857760"/>
            <a:ext cx="2000232" cy="2000240"/>
          </a:xfrm>
          <a:prstGeom prst="rect">
            <a:avLst/>
          </a:prstGeom>
        </p:spPr>
      </p:pic>
      <p:pic>
        <p:nvPicPr>
          <p:cNvPr id="13" name="Рисунок 12" descr="4Z2N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4346" y="1571612"/>
            <a:ext cx="4643438" cy="464343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75763E-7 L -0.59062 0.05249 " pathEditMode="relative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7789E-6 L -0.64583 -0.06314 " pathEditMode="relative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2229E-6 L -0.31493 -0.15726 " pathEditMode="relative" ptsTypes="AA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4912E-6 L -0.60643 -0.11541 " pathEditMode="relative" ptsTypes="AA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13" y="2786058"/>
            <a:ext cx="4480887" cy="253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87154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Попрощався Смайлик </a:t>
            </a:r>
            <a:r>
              <a:rPr lang="uk-UA" sz="2800" b="1" dirty="0" smtClean="0">
                <a:latin typeface="Bad Script" pitchFamily="2" charset="0"/>
              </a:rPr>
              <a:t>з Кругом </a:t>
            </a:r>
            <a:r>
              <a:rPr lang="uk-UA" sz="2800" b="1" dirty="0" smtClean="0">
                <a:latin typeface="Bad Script" pitchFamily="2" charset="0"/>
              </a:rPr>
              <a:t>і пішов в гості до друга, який не мав кутів, міг котитися та був трішки сплюснутим з боків.  Як ти думаєш, хто це?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Натисни на віконечко і перевір свою відповідь.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Правильно – це Овал.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928934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2000240"/>
            <a:ext cx="4536472" cy="457203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Овал теж приготував Тобі завдання. Збери до кошика всі предмети овальної форми.  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Перевір себе та натисни на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рожевий  овал.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8633038-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t="21250" r="1666" b="16250"/>
          <a:stretch>
            <a:fillRect/>
          </a:stretch>
        </p:blipFill>
        <p:spPr>
          <a:xfrm>
            <a:off x="1" y="3071810"/>
            <a:ext cx="4143372" cy="3143272"/>
          </a:xfrm>
          <a:prstGeom prst="rect">
            <a:avLst/>
          </a:prstGeom>
        </p:spPr>
      </p:pic>
      <p:pic>
        <p:nvPicPr>
          <p:cNvPr id="4" name="Рисунок 3" descr="hello_html_103fdf40.gif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00" t="51128" r="29167" b="10526"/>
          <a:stretch>
            <a:fillRect/>
          </a:stretch>
        </p:blipFill>
        <p:spPr>
          <a:xfrm>
            <a:off x="0" y="4857760"/>
            <a:ext cx="1714511" cy="200024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77d942c8800fccda4357a4bf98f1810d-800x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40" t="30009" r="73911" b="50478"/>
          <a:stretch>
            <a:fillRect/>
          </a:stretch>
        </p:blipFill>
        <p:spPr>
          <a:xfrm>
            <a:off x="4786314" y="785794"/>
            <a:ext cx="1973179" cy="1900989"/>
          </a:xfrm>
          <a:prstGeom prst="rect">
            <a:avLst/>
          </a:prstGeom>
        </p:spPr>
      </p:pic>
      <p:pic>
        <p:nvPicPr>
          <p:cNvPr id="11" name="Рисунок 10" descr="77d942c8800fccda4357a4bf98f1810d-800x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96" t="77064" r="74754"/>
          <a:stretch>
            <a:fillRect/>
          </a:stretch>
        </p:blipFill>
        <p:spPr>
          <a:xfrm>
            <a:off x="4429124" y="3071810"/>
            <a:ext cx="1636295" cy="2093495"/>
          </a:xfrm>
          <a:prstGeom prst="rect">
            <a:avLst/>
          </a:prstGeom>
        </p:spPr>
      </p:pic>
      <p:pic>
        <p:nvPicPr>
          <p:cNvPr id="12" name="Рисунок 11" descr="sovi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458" r="4887" b="48958"/>
          <a:stretch>
            <a:fillRect/>
          </a:stretch>
        </p:blipFill>
        <p:spPr>
          <a:xfrm>
            <a:off x="7500958" y="785794"/>
            <a:ext cx="1419727" cy="1973179"/>
          </a:xfrm>
          <a:prstGeom prst="rect">
            <a:avLst/>
          </a:prstGeom>
        </p:spPr>
      </p:pic>
      <p:pic>
        <p:nvPicPr>
          <p:cNvPr id="13" name="Рисунок 12" descr="predmety-pohozhie-na-kvadrat-kartinki-dlya-detej_10.jpg"/>
          <p:cNvPicPr/>
          <p:nvPr/>
        </p:nvPicPr>
        <p:blipFill>
          <a:blip r:embed="rId8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36667" t="7500" r="35833" b="24167"/>
          <a:stretch>
            <a:fillRect/>
          </a:stretch>
        </p:blipFill>
        <p:spPr>
          <a:xfrm>
            <a:off x="6143636" y="4286256"/>
            <a:ext cx="1467853" cy="2021305"/>
          </a:xfrm>
          <a:prstGeom prst="rect">
            <a:avLst/>
          </a:prstGeom>
        </p:spPr>
      </p:pic>
      <p:pic>
        <p:nvPicPr>
          <p:cNvPr id="4098" name="Picture 2" descr="E:\ДЕФЕКТОЛОГИЯ\альбом максик\зразки\81Ouitlzd4L._SY355_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2071678"/>
            <a:ext cx="1690688" cy="1690688"/>
          </a:xfrm>
          <a:prstGeom prst="rect">
            <a:avLst/>
          </a:prstGeom>
          <a:noFill/>
        </p:spPr>
      </p:pic>
      <p:pic>
        <p:nvPicPr>
          <p:cNvPr id="4100" name="Picture 4" descr="E:\ДЕФЕКТОЛОГИЯ\альбом максик\зразки\apple_PNG1240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5214950"/>
            <a:ext cx="1270467" cy="1357322"/>
          </a:xfrm>
          <a:prstGeom prst="rect">
            <a:avLst/>
          </a:prstGeom>
          <a:noFill/>
        </p:spPr>
      </p:pic>
      <p:pic>
        <p:nvPicPr>
          <p:cNvPr id="17" name="Рисунок 16" descr="101757274-educational-children-game-logic-game-what-does-not-fit-type-learning-geometric-shapes-for-kids-and-t (1).jp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33" t="15183" r="37917" b="62304"/>
          <a:stretch>
            <a:fillRect/>
          </a:stretch>
        </p:blipFill>
        <p:spPr>
          <a:xfrm>
            <a:off x="7572364" y="3143248"/>
            <a:ext cx="1571636" cy="1714488"/>
          </a:xfrm>
          <a:prstGeom prst="rect">
            <a:avLst/>
          </a:prstGeom>
        </p:spPr>
      </p:pic>
      <p:pic>
        <p:nvPicPr>
          <p:cNvPr id="18" name="Рисунок 17" descr="unnamed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893008" y="2107398"/>
            <a:ext cx="5857917" cy="450059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79948 0.346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44618 0.44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33368 -0.026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7 L -0.44114 -0.12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Uf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357430"/>
            <a:ext cx="3360573" cy="346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214290"/>
            <a:ext cx="87154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3600" b="1" dirty="0" smtClean="0">
                <a:latin typeface="Bad Script" pitchFamily="2" charset="0"/>
              </a:rPr>
              <a:t> </a:t>
            </a:r>
            <a:r>
              <a:rPr lang="uk-UA" sz="2800" b="1" dirty="0" smtClean="0">
                <a:latin typeface="Bad Script" pitchFamily="2" charset="0"/>
              </a:rPr>
              <a:t>Попрощався Смайлик </a:t>
            </a:r>
            <a:r>
              <a:rPr lang="uk-UA" sz="2800" b="1" dirty="0" smtClean="0">
                <a:latin typeface="Bad Script" pitchFamily="2" charset="0"/>
              </a:rPr>
              <a:t>з </a:t>
            </a:r>
            <a:r>
              <a:rPr lang="uk-UA" sz="2800" b="1" dirty="0" smtClean="0">
                <a:latin typeface="Bad Script" pitchFamily="2" charset="0"/>
              </a:rPr>
              <a:t>Овалом і пішов в гості до друга, який мав три кути та три сторони.  Як ти думаєш, як звати друга?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Натисни на віконечко і перевір свою відповідь.</a:t>
            </a:r>
          </a:p>
          <a:p>
            <a:pPr algn="just"/>
            <a:r>
              <a:rPr lang="uk-UA" sz="2800" b="1" dirty="0" smtClean="0">
                <a:latin typeface="Bad Script" pitchFamily="2" charset="0"/>
              </a:rPr>
              <a:t>Правильно – це Трикутник.</a:t>
            </a:r>
          </a:p>
          <a:p>
            <a:pPr algn="just"/>
            <a:endParaRPr lang="ru-RU" sz="2800" b="1" dirty="0">
              <a:latin typeface="Bad Script" pitchFamily="2" charset="0"/>
            </a:endParaRPr>
          </a:p>
        </p:txBody>
      </p:sp>
      <p:pic>
        <p:nvPicPr>
          <p:cNvPr id="3" name="Рисунок 2" descr="smaylik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928934"/>
            <a:ext cx="4400554" cy="3929066"/>
          </a:xfrm>
          <a:prstGeom prst="rect">
            <a:avLst/>
          </a:prstGeom>
        </p:spPr>
      </p:pic>
      <p:pic>
        <p:nvPicPr>
          <p:cNvPr id="4" name="Рисунок 3" descr="64802893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28" y="2000240"/>
            <a:ext cx="4536472" cy="457203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43834" y="6143644"/>
            <a:ext cx="1214446" cy="500066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511</Words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29</cp:revision>
  <dcterms:created xsi:type="dcterms:W3CDTF">2020-04-27T14:28:23Z</dcterms:created>
  <dcterms:modified xsi:type="dcterms:W3CDTF">2020-04-27T19:11:18Z</dcterms:modified>
</cp:coreProperties>
</file>