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050" autoAdjust="0"/>
    <p:restoredTop sz="94660"/>
  </p:normalViewPr>
  <p:slideViewPr>
    <p:cSldViewPr>
      <p:cViewPr varScale="1">
        <p:scale>
          <a:sx n="70" d="100"/>
          <a:sy n="70" d="100"/>
        </p:scale>
        <p:origin x="-2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8143932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8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Знайди тінь</a:t>
            </a:r>
            <a:endParaRPr lang="ru-RU" sz="8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856" t="5704" r="16406" b="6985"/>
          <a:stretch>
            <a:fillRect/>
          </a:stretch>
        </p:blipFill>
        <p:spPr bwMode="auto">
          <a:xfrm rot="5400000" flipH="1" flipV="1">
            <a:off x="523610" y="3333987"/>
            <a:ext cx="2167429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498" t="2929" r="5533" b="2929"/>
          <a:stretch>
            <a:fillRect/>
          </a:stretch>
        </p:blipFill>
        <p:spPr bwMode="auto">
          <a:xfrm rot="5400000" flipH="1">
            <a:off x="3048399" y="1952205"/>
            <a:ext cx="2786082" cy="2882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709" t="7792" r="21698" b="7792"/>
          <a:stretch>
            <a:fillRect/>
          </a:stretch>
        </p:blipFill>
        <p:spPr bwMode="auto">
          <a:xfrm rot="16200000">
            <a:off x="5929324" y="2643182"/>
            <a:ext cx="2857520" cy="2857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7"/>
          <p:cNvSpPr txBox="1"/>
          <p:nvPr/>
        </p:nvSpPr>
        <p:spPr>
          <a:xfrm>
            <a:off x="2786050" y="5214950"/>
            <a:ext cx="3429024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i="1" dirty="0" smtClean="0">
                <a:solidFill>
                  <a:sysClr val="windowText" lastClr="000000"/>
                </a:solidFill>
                <a:latin typeface="Bookman Old Style" pitchFamily="18" charset="0"/>
              </a:rPr>
              <a:t>підготувала </a:t>
            </a:r>
          </a:p>
          <a:p>
            <a:pPr algn="ctr"/>
            <a:r>
              <a:rPr lang="uk-UA" i="1" dirty="0" smtClean="0">
                <a:solidFill>
                  <a:sysClr val="windowText" lastClr="000000"/>
                </a:solidFill>
                <a:latin typeface="Bookman Old Style" pitchFamily="18" charset="0"/>
              </a:rPr>
              <a:t>вчитель-дефектолог</a:t>
            </a:r>
          </a:p>
          <a:p>
            <a:pPr algn="ctr"/>
            <a:r>
              <a:rPr lang="uk-UA" i="1" dirty="0" err="1" smtClean="0">
                <a:solidFill>
                  <a:sysClr val="windowText" lastClr="000000"/>
                </a:solidFill>
                <a:latin typeface="Bookman Old Style" pitchFamily="18" charset="0"/>
              </a:rPr>
              <a:t>КЗ</a:t>
            </a:r>
            <a:r>
              <a:rPr lang="uk-UA" i="1" dirty="0" smtClean="0">
                <a:solidFill>
                  <a:sysClr val="windowText" lastClr="000000"/>
                </a:solidFill>
                <a:latin typeface="Bookman Old Style" pitchFamily="18" charset="0"/>
              </a:rPr>
              <a:t> “ДНЗ № 122 КТ” КМР</a:t>
            </a:r>
          </a:p>
          <a:p>
            <a:pPr algn="ctr"/>
            <a:r>
              <a:rPr lang="uk-UA" i="1" dirty="0" smtClean="0">
                <a:solidFill>
                  <a:sysClr val="windowText" lastClr="000000"/>
                </a:solidFill>
                <a:latin typeface="Bookman Old Style" pitchFamily="18" charset="0"/>
              </a:rPr>
              <a:t>Волобоєва Т.В.</a:t>
            </a:r>
            <a:endParaRPr lang="ru-RU" i="1" dirty="0">
              <a:solidFill>
                <a:sysClr val="windowText" lastClr="000000"/>
              </a:solidFill>
              <a:latin typeface="Bookman Old Style" pitchFamily="18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929586" y="6072206"/>
            <a:ext cx="1071570" cy="57150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501122" cy="523220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ysClr val="windowText" lastClr="000000"/>
                </a:solidFill>
                <a:latin typeface="Comic Sans MS" pitchFamily="66" charset="0"/>
              </a:rPr>
              <a:t>А тепер поглянемо, чиї тіні ти знайшов (</a:t>
            </a:r>
            <a:r>
              <a:rPr lang="uk-UA" sz="2800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ла</a:t>
            </a:r>
            <a:r>
              <a:rPr lang="uk-UA" sz="2800" dirty="0" smtClean="0">
                <a:solidFill>
                  <a:sysClr val="windowText" lastClr="000000"/>
                </a:solidFill>
                <a:latin typeface="Comic Sans MS" pitchFamily="66" charset="0"/>
              </a:rPr>
              <a:t>)</a:t>
            </a:r>
            <a:endParaRPr lang="ru-RU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 rot="16200000">
            <a:off x="2360574" y="2425716"/>
            <a:ext cx="3571900" cy="4149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57158" y="1142984"/>
            <a:ext cx="8501122" cy="1384995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ysClr val="windowText" lastClr="000000"/>
                </a:solidFill>
                <a:latin typeface="Comic Sans MS" pitchFamily="66" charset="0"/>
              </a:rPr>
              <a:t>Скажи, хто це?</a:t>
            </a:r>
          </a:p>
          <a:p>
            <a:pPr algn="ctr"/>
            <a:r>
              <a:rPr lang="uk-UA" sz="2800" dirty="0" smtClean="0">
                <a:solidFill>
                  <a:sysClr val="windowText" lastClr="000000"/>
                </a:solidFill>
                <a:latin typeface="Comic Sans MS" pitchFamily="66" charset="0"/>
              </a:rPr>
              <a:t>Правильно – кит. Натисни на тінь і ти побачиш справжнього кита.</a:t>
            </a:r>
            <a:endParaRPr lang="ru-RU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pic>
        <p:nvPicPr>
          <p:cNvPr id="5" name="Рисунок 4" descr="170302_ki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1071546"/>
            <a:ext cx="8668881" cy="5143536"/>
          </a:xfrm>
          <a:prstGeom prst="rect">
            <a:avLst/>
          </a:prstGeom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1071570" cy="57150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501122" cy="523220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ysClr val="windowText" lastClr="000000"/>
                </a:solidFill>
                <a:latin typeface="Comic Sans MS" pitchFamily="66" charset="0"/>
              </a:rPr>
              <a:t>А тепер поглянемо, чиї тіні ти знайшов (</a:t>
            </a:r>
            <a:r>
              <a:rPr lang="uk-UA" sz="2800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ла</a:t>
            </a:r>
            <a:r>
              <a:rPr lang="uk-UA" sz="2800" dirty="0" smtClean="0">
                <a:solidFill>
                  <a:sysClr val="windowText" lastClr="000000"/>
                </a:solidFill>
                <a:latin typeface="Comic Sans MS" pitchFamily="66" charset="0"/>
              </a:rPr>
              <a:t>)</a:t>
            </a:r>
            <a:endParaRPr lang="ru-RU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142984"/>
            <a:ext cx="8501122" cy="1384995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ysClr val="windowText" lastClr="000000"/>
                </a:solidFill>
                <a:latin typeface="Comic Sans MS" pitchFamily="66" charset="0"/>
              </a:rPr>
              <a:t>Скажи, хто це?</a:t>
            </a:r>
          </a:p>
          <a:p>
            <a:pPr algn="ctr"/>
            <a:r>
              <a:rPr lang="uk-UA" sz="2800" dirty="0" smtClean="0">
                <a:solidFill>
                  <a:sysClr val="windowText" lastClr="000000"/>
                </a:solidFill>
                <a:latin typeface="Comic Sans MS" pitchFamily="66" charset="0"/>
              </a:rPr>
              <a:t>Правильно – рибка, рибка клоун. Натисни на тінь і ти побачиш справжню  рибку клоуна.</a:t>
            </a:r>
            <a:endParaRPr lang="ru-RU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 rot="16200000">
            <a:off x="2878475" y="2550759"/>
            <a:ext cx="2857521" cy="3328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Рисунок 7" descr="2048x1152.jpg"/>
          <p:cNvPicPr>
            <a:picLocks noChangeAspect="1"/>
          </p:cNvPicPr>
          <p:nvPr/>
        </p:nvPicPr>
        <p:blipFill>
          <a:blip r:embed="rId4"/>
          <a:srcRect l="3906" r="3125"/>
          <a:stretch>
            <a:fillRect/>
          </a:stretch>
        </p:blipFill>
        <p:spPr>
          <a:xfrm>
            <a:off x="357158" y="1071546"/>
            <a:ext cx="8501122" cy="5143500"/>
          </a:xfrm>
          <a:prstGeom prst="rect">
            <a:avLst/>
          </a:prstGeom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1071570" cy="57150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501122" cy="523220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ysClr val="windowText" lastClr="000000"/>
                </a:solidFill>
                <a:latin typeface="Comic Sans MS" pitchFamily="66" charset="0"/>
              </a:rPr>
              <a:t>А тепер поглянемо, чиї тіні ти знайшов (</a:t>
            </a:r>
            <a:r>
              <a:rPr lang="uk-UA" sz="2800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ла</a:t>
            </a:r>
            <a:r>
              <a:rPr lang="uk-UA" sz="2800" dirty="0" smtClean="0">
                <a:solidFill>
                  <a:sysClr val="windowText" lastClr="000000"/>
                </a:solidFill>
                <a:latin typeface="Comic Sans MS" pitchFamily="66" charset="0"/>
              </a:rPr>
              <a:t>)</a:t>
            </a:r>
            <a:endParaRPr lang="ru-RU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142984"/>
            <a:ext cx="8501122" cy="1384995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ysClr val="windowText" lastClr="000000"/>
                </a:solidFill>
                <a:latin typeface="Comic Sans MS" pitchFamily="66" charset="0"/>
              </a:rPr>
              <a:t>Скажи, хто це?</a:t>
            </a:r>
          </a:p>
          <a:p>
            <a:pPr algn="ctr"/>
            <a:r>
              <a:rPr lang="uk-UA" sz="2800" dirty="0" smtClean="0">
                <a:solidFill>
                  <a:sysClr val="windowText" lastClr="000000"/>
                </a:solidFill>
                <a:latin typeface="Comic Sans MS" pitchFamily="66" charset="0"/>
              </a:rPr>
              <a:t>Правильно – краб. Натисни на тінь і ти побачиш справжнього краба.</a:t>
            </a:r>
            <a:endParaRPr lang="ru-RU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 rot="5400000" flipH="1" flipV="1">
            <a:off x="3714745" y="2857495"/>
            <a:ext cx="2428892" cy="32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Рисунок 9" descr="краб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1142984"/>
            <a:ext cx="8640327" cy="4857784"/>
          </a:xfrm>
          <a:prstGeom prst="rect">
            <a:avLst/>
          </a:prstGeom>
        </p:spPr>
      </p:pic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1071570" cy="57150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501122" cy="523220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ysClr val="windowText" lastClr="000000"/>
                </a:solidFill>
                <a:latin typeface="Comic Sans MS" pitchFamily="66" charset="0"/>
              </a:rPr>
              <a:t>А тепер поглянемо, чиї тіні ти знайшов (</a:t>
            </a:r>
            <a:r>
              <a:rPr lang="uk-UA" sz="2800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ла</a:t>
            </a:r>
            <a:r>
              <a:rPr lang="uk-UA" sz="2800" dirty="0" smtClean="0">
                <a:solidFill>
                  <a:sysClr val="windowText" lastClr="000000"/>
                </a:solidFill>
                <a:latin typeface="Comic Sans MS" pitchFamily="66" charset="0"/>
              </a:rPr>
              <a:t>)</a:t>
            </a:r>
            <a:endParaRPr lang="ru-RU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142984"/>
            <a:ext cx="8501122" cy="1384995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ysClr val="windowText" lastClr="000000"/>
                </a:solidFill>
                <a:latin typeface="Comic Sans MS" pitchFamily="66" charset="0"/>
              </a:rPr>
              <a:t>Скажи, хто це?</a:t>
            </a:r>
          </a:p>
          <a:p>
            <a:pPr algn="ctr"/>
            <a:r>
              <a:rPr lang="uk-UA" sz="2800" dirty="0" smtClean="0">
                <a:solidFill>
                  <a:sysClr val="windowText" lastClr="000000"/>
                </a:solidFill>
                <a:latin typeface="Comic Sans MS" pitchFamily="66" charset="0"/>
              </a:rPr>
              <a:t>Правильно – дельфін. Натисни на тінь і ти побачиш справжнього дельфіна.</a:t>
            </a:r>
            <a:endParaRPr lang="ru-RU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 rot="16200000">
            <a:off x="3428991" y="3214686"/>
            <a:ext cx="2428893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Рисунок 7" descr="69_origina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857232"/>
            <a:ext cx="8643998" cy="5786478"/>
          </a:xfrm>
          <a:prstGeom prst="rect">
            <a:avLst/>
          </a:prstGeom>
        </p:spPr>
      </p:pic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1071570" cy="57150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501122" cy="523220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ysClr val="windowText" lastClr="000000"/>
                </a:solidFill>
                <a:latin typeface="Comic Sans MS" pitchFamily="66" charset="0"/>
              </a:rPr>
              <a:t>А тепер поглянемо, чиї тіні ти знайшов (</a:t>
            </a:r>
            <a:r>
              <a:rPr lang="uk-UA" sz="2800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ла</a:t>
            </a:r>
            <a:r>
              <a:rPr lang="uk-UA" sz="2800" dirty="0" smtClean="0">
                <a:solidFill>
                  <a:sysClr val="windowText" lastClr="000000"/>
                </a:solidFill>
                <a:latin typeface="Comic Sans MS" pitchFamily="66" charset="0"/>
              </a:rPr>
              <a:t>)</a:t>
            </a:r>
            <a:endParaRPr lang="ru-RU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142984"/>
            <a:ext cx="8501122" cy="1384995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ysClr val="windowText" lastClr="000000"/>
                </a:solidFill>
                <a:latin typeface="Comic Sans MS" pitchFamily="66" charset="0"/>
              </a:rPr>
              <a:t>Скажи, хто це?</a:t>
            </a:r>
          </a:p>
          <a:p>
            <a:pPr algn="ctr"/>
            <a:r>
              <a:rPr lang="uk-UA" sz="2800" dirty="0" smtClean="0">
                <a:solidFill>
                  <a:sysClr val="windowText" lastClr="000000"/>
                </a:solidFill>
                <a:latin typeface="Comic Sans MS" pitchFamily="66" charset="0"/>
              </a:rPr>
              <a:t>Правильно – </a:t>
            </a:r>
            <a:r>
              <a:rPr lang="uk-UA" sz="2800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восьменіг</a:t>
            </a:r>
            <a:r>
              <a:rPr lang="uk-UA" sz="2800" dirty="0" smtClean="0">
                <a:solidFill>
                  <a:sysClr val="windowText" lastClr="000000"/>
                </a:solidFill>
                <a:latin typeface="Comic Sans MS" pitchFamily="66" charset="0"/>
              </a:rPr>
              <a:t>. Натисни на тінь і ти побачиш справжнього </a:t>
            </a:r>
            <a:r>
              <a:rPr lang="uk-UA" sz="2800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восьменога</a:t>
            </a:r>
            <a:r>
              <a:rPr lang="uk-UA" sz="2800" dirty="0" smtClean="0">
                <a:solidFill>
                  <a:sysClr val="windowText" lastClr="000000"/>
                </a:solidFill>
                <a:latin typeface="Comic Sans MS" pitchFamily="66" charset="0"/>
              </a:rPr>
              <a:t>.</a:t>
            </a:r>
            <a:endParaRPr lang="ru-RU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 rot="16200000">
            <a:off x="3156733" y="3201195"/>
            <a:ext cx="2794325" cy="267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Рисунок 8" descr="pic_01b5b81a7dce8ff0777c277ef4149c5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1071546"/>
            <a:ext cx="8643998" cy="5476913"/>
          </a:xfrm>
          <a:prstGeom prst="rect">
            <a:avLst/>
          </a:prstGeo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1071570" cy="57150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501122" cy="523220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ysClr val="windowText" lastClr="000000"/>
                </a:solidFill>
                <a:latin typeface="Comic Sans MS" pitchFamily="66" charset="0"/>
              </a:rPr>
              <a:t>А тепер поглянемо, чиї тіні ти знайшов (</a:t>
            </a:r>
            <a:r>
              <a:rPr lang="uk-UA" sz="2800" dirty="0" err="1" smtClean="0">
                <a:solidFill>
                  <a:sysClr val="windowText" lastClr="000000"/>
                </a:solidFill>
                <a:latin typeface="Comic Sans MS" pitchFamily="66" charset="0"/>
              </a:rPr>
              <a:t>ла</a:t>
            </a:r>
            <a:r>
              <a:rPr lang="uk-UA" sz="2800" dirty="0" smtClean="0">
                <a:solidFill>
                  <a:sysClr val="windowText" lastClr="000000"/>
                </a:solidFill>
                <a:latin typeface="Comic Sans MS" pitchFamily="66" charset="0"/>
              </a:rPr>
              <a:t>)</a:t>
            </a:r>
            <a:endParaRPr lang="ru-RU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142984"/>
            <a:ext cx="8501122" cy="1384995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ysClr val="windowText" lastClr="000000"/>
                </a:solidFill>
                <a:latin typeface="Comic Sans MS" pitchFamily="66" charset="0"/>
              </a:rPr>
              <a:t>Скажи, хто це?</a:t>
            </a:r>
          </a:p>
          <a:p>
            <a:pPr algn="ctr"/>
            <a:r>
              <a:rPr lang="uk-UA" sz="2800" dirty="0" smtClean="0">
                <a:solidFill>
                  <a:sysClr val="windowText" lastClr="000000"/>
                </a:solidFill>
                <a:latin typeface="Comic Sans MS" pitchFamily="66" charset="0"/>
              </a:rPr>
              <a:t>Правильно – морський коник. Натисни на тінь і ти побачиш справжнього морського коника.</a:t>
            </a:r>
            <a:endParaRPr lang="ru-RU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 rot="16200000">
            <a:off x="2833955" y="3523972"/>
            <a:ext cx="3479839" cy="2289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Рисунок 7" descr="2014_12_982_01.jpg"/>
          <p:cNvPicPr>
            <a:picLocks noChangeAspect="1"/>
          </p:cNvPicPr>
          <p:nvPr/>
        </p:nvPicPr>
        <p:blipFill>
          <a:blip r:embed="rId4"/>
          <a:srcRect l="4504"/>
          <a:stretch>
            <a:fillRect/>
          </a:stretch>
        </p:blipFill>
        <p:spPr>
          <a:xfrm>
            <a:off x="285720" y="928670"/>
            <a:ext cx="8643998" cy="5786478"/>
          </a:xfrm>
          <a:prstGeom prst="rect">
            <a:avLst/>
          </a:prstGeom>
        </p:spPr>
      </p:pic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1071570" cy="57150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642918"/>
            <a:ext cx="7858180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8800" b="1" i="1" dirty="0" smtClean="0">
                <a:solidFill>
                  <a:srgbClr val="FF0000"/>
                </a:solidFill>
                <a:latin typeface="Comic Sans MS" pitchFamily="66" charset="0"/>
              </a:rPr>
              <a:t>М</a:t>
            </a:r>
            <a:r>
              <a:rPr lang="uk-UA" sz="8800" b="1" i="1" dirty="0" smtClean="0">
                <a:solidFill>
                  <a:srgbClr val="00B050"/>
                </a:solidFill>
                <a:latin typeface="Comic Sans MS" pitchFamily="66" charset="0"/>
              </a:rPr>
              <a:t>О</a:t>
            </a:r>
            <a:r>
              <a:rPr lang="uk-UA" sz="8800" b="1" i="1" dirty="0" smtClean="0">
                <a:solidFill>
                  <a:srgbClr val="7030A0"/>
                </a:solidFill>
                <a:latin typeface="Comic Sans MS" pitchFamily="66" charset="0"/>
              </a:rPr>
              <a:t>Л</a:t>
            </a:r>
            <a:r>
              <a:rPr lang="uk-UA" sz="8800" b="1" i="1" dirty="0" smtClean="0">
                <a:solidFill>
                  <a:srgbClr val="FFFF00"/>
                </a:solidFill>
                <a:latin typeface="Comic Sans MS" pitchFamily="66" charset="0"/>
              </a:rPr>
              <a:t>О</a:t>
            </a:r>
            <a:r>
              <a:rPr lang="uk-UA" sz="88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Д</a:t>
            </a:r>
            <a:r>
              <a:rPr lang="uk-UA" sz="8800" b="1" i="1" dirty="0" smtClean="0">
                <a:solidFill>
                  <a:srgbClr val="CC0099"/>
                </a:solidFill>
                <a:latin typeface="Comic Sans MS" pitchFamily="66" charset="0"/>
              </a:rPr>
              <a:t>Е</a:t>
            </a:r>
            <a:r>
              <a:rPr lang="uk-UA" sz="8800" b="1" i="1" dirty="0" smtClean="0">
                <a:solidFill>
                  <a:srgbClr val="0033CC"/>
                </a:solidFill>
                <a:latin typeface="Comic Sans MS" pitchFamily="66" charset="0"/>
              </a:rPr>
              <a:t>Ц</a:t>
            </a:r>
            <a:r>
              <a:rPr lang="uk-UA" sz="8800" b="1" i="1" dirty="0" smtClean="0">
                <a:solidFill>
                  <a:srgbClr val="00FF00"/>
                </a:solidFill>
                <a:latin typeface="Comic Sans MS" pitchFamily="66" charset="0"/>
              </a:rPr>
              <a:t>Ь</a:t>
            </a:r>
            <a:r>
              <a:rPr lang="uk-UA" sz="8800" b="1" i="1" dirty="0" smtClean="0">
                <a:solidFill>
                  <a:srgbClr val="FF0000"/>
                </a:solidFill>
                <a:latin typeface="Comic Sans MS" pitchFamily="66" charset="0"/>
              </a:rPr>
              <a:t>!!!</a:t>
            </a:r>
            <a:endParaRPr lang="ru-RU" sz="88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many-colorful-hands-smileys-isolated-background-66959821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1436" b="12888"/>
          <a:stretch>
            <a:fillRect/>
          </a:stretch>
        </p:blipFill>
        <p:spPr>
          <a:xfrm>
            <a:off x="285720" y="3000372"/>
            <a:ext cx="8420100" cy="242889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6858048" cy="1384995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4800" i="1" dirty="0" smtClean="0">
                <a:latin typeface="Comic Sans MS" pitchFamily="66" charset="0"/>
              </a:rPr>
              <a:t>ДИДАКТИЧНА</a:t>
            </a:r>
            <a:r>
              <a:rPr lang="uk-UA" sz="3600" i="1" dirty="0" smtClean="0">
                <a:latin typeface="Comic Sans MS" pitchFamily="66" charset="0"/>
              </a:rPr>
              <a:t> </a:t>
            </a:r>
            <a:r>
              <a:rPr lang="uk-UA" sz="4800" i="1" dirty="0" smtClean="0">
                <a:latin typeface="Comic Sans MS" pitchFamily="66" charset="0"/>
              </a:rPr>
              <a:t>ГРА </a:t>
            </a:r>
            <a:r>
              <a:rPr lang="uk-UA" sz="3600" i="1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uk-UA" sz="3600" i="1" dirty="0" smtClean="0">
                <a:latin typeface="Comic Sans MS" pitchFamily="66" charset="0"/>
              </a:rPr>
              <a:t>“ЗНАЙДИ ТІНЬ”</a:t>
            </a:r>
            <a:endParaRPr lang="ru-RU" sz="3600" i="1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2714620"/>
            <a:ext cx="8286808" cy="1077218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ysClr val="windowText" lastClr="000000"/>
                </a:solidFill>
                <a:latin typeface="Comic Sans MS" pitchFamily="66" charset="0"/>
              </a:rPr>
              <a:t>Мета гри</a:t>
            </a:r>
            <a:endParaRPr lang="uk-UA" sz="3200" dirty="0" smtClean="0">
              <a:solidFill>
                <a:sysClr val="windowText" lastClr="000000"/>
              </a:solidFill>
              <a:latin typeface="Comic Sans MS" pitchFamily="66" charset="0"/>
            </a:endParaRPr>
          </a:p>
          <a:p>
            <a:pPr algn="ctr"/>
            <a:r>
              <a:rPr lang="uk-UA" sz="3200" dirty="0" smtClean="0">
                <a:solidFill>
                  <a:sysClr val="windowText" lastClr="000000"/>
                </a:solidFill>
                <a:latin typeface="Comic Sans MS" pitchFamily="66" charset="0"/>
              </a:rPr>
              <a:t>Розвивати сприймання та увагу дитини.</a:t>
            </a:r>
            <a:endParaRPr lang="ru-RU" sz="3200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4429132"/>
            <a:ext cx="7643866" cy="1477328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ysClr val="windowText" lastClr="000000"/>
                </a:solidFill>
                <a:latin typeface="Comic Sans MS" pitchFamily="66" charset="0"/>
              </a:rPr>
              <a:t>ХІД ГРИ:  </a:t>
            </a:r>
            <a:endParaRPr lang="uk-UA" sz="2400" dirty="0" smtClean="0">
              <a:solidFill>
                <a:sysClr val="windowText" lastClr="000000"/>
              </a:solidFill>
              <a:latin typeface="Comic Sans MS" pitchFamily="66" charset="0"/>
            </a:endParaRPr>
          </a:p>
          <a:p>
            <a:pPr algn="ctr"/>
            <a:r>
              <a:rPr lang="uk-UA" sz="2400" dirty="0" smtClean="0">
                <a:solidFill>
                  <a:sysClr val="windowText" lastClr="000000"/>
                </a:solidFill>
                <a:latin typeface="Comic Sans MS" pitchFamily="66" charset="0"/>
              </a:rPr>
              <a:t>запропонуйте </a:t>
            </a:r>
            <a:r>
              <a:rPr lang="uk-UA" sz="2400" dirty="0" smtClean="0">
                <a:solidFill>
                  <a:sysClr val="windowText" lastClr="000000"/>
                </a:solidFill>
                <a:latin typeface="Comic Sans MS" pitchFamily="66" charset="0"/>
              </a:rPr>
              <a:t>дитині </a:t>
            </a:r>
            <a:r>
              <a:rPr lang="uk-UA" sz="2400" dirty="0" smtClean="0">
                <a:solidFill>
                  <a:sysClr val="windowText" lastClr="000000"/>
                </a:solidFill>
                <a:latin typeface="Comic Sans MS" pitchFamily="66" charset="0"/>
              </a:rPr>
              <a:t> поглянути на тінь </a:t>
            </a:r>
            <a:r>
              <a:rPr lang="uk-UA" sz="2400" dirty="0" smtClean="0">
                <a:solidFill>
                  <a:sysClr val="windowText" lastClr="000000"/>
                </a:solidFill>
                <a:latin typeface="Comic Sans MS" pitchFamily="66" charset="0"/>
              </a:rPr>
              <a:t>від предмета та знайти його серед інших.</a:t>
            </a:r>
            <a:endParaRPr lang="uk-UA" sz="2400" dirty="0" smtClean="0">
              <a:solidFill>
                <a:sysClr val="windowText" lastClr="000000"/>
              </a:solidFill>
              <a:latin typeface="Comic Sans MS" pitchFamily="66" charset="0"/>
            </a:endParaRPr>
          </a:p>
          <a:p>
            <a:endParaRPr lang="ru-RU" dirty="0">
              <a:latin typeface="Comic Sans MS" pitchFamily="66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1071570" cy="57150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 rot="16200000">
            <a:off x="6031958" y="2683423"/>
            <a:ext cx="2152181" cy="25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357158" y="214290"/>
            <a:ext cx="8501122" cy="1384995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ysClr val="windowText" lastClr="000000"/>
                </a:solidFill>
                <a:latin typeface="Comic Sans MS" pitchFamily="66" charset="0"/>
              </a:rPr>
              <a:t>Сьогодні ми будемо з тобою мандрувати морськими глибинами. </a:t>
            </a:r>
          </a:p>
          <a:p>
            <a:pPr algn="ctr"/>
            <a:r>
              <a:rPr lang="uk-UA" sz="2000" dirty="0" smtClean="0">
                <a:solidFill>
                  <a:sysClr val="windowText" lastClr="000000"/>
                </a:solidFill>
                <a:latin typeface="Comic Sans MS" pitchFamily="66" charset="0"/>
              </a:rPr>
              <a:t>Твоє завдання знайти тіні всіх мешканців морів.</a:t>
            </a:r>
            <a:endParaRPr lang="ru-RU" sz="2000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pic>
        <p:nvPicPr>
          <p:cNvPr id="3" name="Рисунок 2" descr="1.bmp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tretch>
            <a:fillRect/>
          </a:stretch>
        </p:blipFill>
        <p:spPr>
          <a:xfrm>
            <a:off x="2786050" y="1714488"/>
            <a:ext cx="2500330" cy="1948309"/>
          </a:xfrm>
          <a:prstGeom prst="rect">
            <a:avLst/>
          </a:prstGeom>
        </p:spPr>
      </p:pic>
      <p:pic>
        <p:nvPicPr>
          <p:cNvPr id="4" name="Рисунок 3" descr="2.bmp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6" y="3143248"/>
            <a:ext cx="2473054" cy="2000264"/>
          </a:xfrm>
          <a:prstGeom prst="rect">
            <a:avLst/>
          </a:prstGeom>
        </p:spPr>
      </p:pic>
      <p:pic>
        <p:nvPicPr>
          <p:cNvPr id="5" name="Рисунок 4" descr="3.bmp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40000"/>
          </a:blip>
          <a:stretch>
            <a:fillRect/>
          </a:stretch>
        </p:blipFill>
        <p:spPr>
          <a:xfrm>
            <a:off x="2428860" y="4357694"/>
            <a:ext cx="2643206" cy="2147605"/>
          </a:xfrm>
          <a:prstGeom prst="rect">
            <a:avLst/>
          </a:prstGeom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1071570" cy="57150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55412E-6 L 0.33437 0.1706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8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tretch>
            <a:fillRect/>
          </a:stretch>
        </p:blipFill>
        <p:spPr>
          <a:xfrm>
            <a:off x="2928926" y="285728"/>
            <a:ext cx="3025399" cy="2357454"/>
          </a:xfrm>
          <a:prstGeom prst="rect">
            <a:avLst/>
          </a:prstGeom>
        </p:spPr>
      </p:pic>
      <p:pic>
        <p:nvPicPr>
          <p:cNvPr id="4" name="Рисунок 3" descr="2.bmp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-40000"/>
          </a:blip>
          <a:stretch>
            <a:fillRect/>
          </a:stretch>
        </p:blipFill>
        <p:spPr>
          <a:xfrm>
            <a:off x="428596" y="2643182"/>
            <a:ext cx="2590817" cy="2428892"/>
          </a:xfrm>
          <a:prstGeom prst="rect">
            <a:avLst/>
          </a:prstGeom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1071570" cy="57150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 rot="16200000">
            <a:off x="5735995" y="1693504"/>
            <a:ext cx="2857521" cy="3328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Рисунок 4" descr="3.bmp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40000"/>
          </a:blip>
          <a:stretch>
            <a:fillRect/>
          </a:stretch>
        </p:blipFill>
        <p:spPr>
          <a:xfrm>
            <a:off x="2571736" y="3786190"/>
            <a:ext cx="2994901" cy="2433357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40426E-6 L 0.33072 -0.2395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-12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 rot="5400000" flipH="1" flipV="1">
            <a:off x="6286479" y="1714487"/>
            <a:ext cx="2428892" cy="32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Рисунок 2" descr="1.bmp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40000"/>
          </a:blip>
          <a:stretch>
            <a:fillRect/>
          </a:stretch>
        </p:blipFill>
        <p:spPr>
          <a:xfrm>
            <a:off x="2928926" y="285728"/>
            <a:ext cx="3025399" cy="2357454"/>
          </a:xfrm>
          <a:prstGeom prst="rect">
            <a:avLst/>
          </a:prstGeom>
        </p:spPr>
      </p:pic>
      <p:pic>
        <p:nvPicPr>
          <p:cNvPr id="4" name="Рисунок 3" descr="2.bmp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20" y="2214554"/>
            <a:ext cx="2973552" cy="2405078"/>
          </a:xfrm>
          <a:prstGeom prst="rect">
            <a:avLst/>
          </a:prstGeom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1071570" cy="57150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3.bmp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40000"/>
          </a:blip>
          <a:stretch>
            <a:fillRect/>
          </a:stretch>
        </p:blipFill>
        <p:spPr>
          <a:xfrm>
            <a:off x="2643174" y="3857628"/>
            <a:ext cx="2994901" cy="2433357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68 0.01249 L 0.62917 0.0018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" y="-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58" y="2285992"/>
            <a:ext cx="2973552" cy="2405078"/>
          </a:xfrm>
          <a:prstGeom prst="rect">
            <a:avLst/>
          </a:prstGeom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1071570" cy="57150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3.bmp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40000"/>
          </a:blip>
          <a:stretch>
            <a:fillRect/>
          </a:stretch>
        </p:blipFill>
        <p:spPr>
          <a:xfrm>
            <a:off x="2643174" y="3857628"/>
            <a:ext cx="2994901" cy="2433357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 rot="16200000">
            <a:off x="6072198" y="2000241"/>
            <a:ext cx="2428893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Рисунок 2" descr="1.bmp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40000"/>
          </a:blip>
          <a:stretch>
            <a:fillRect/>
          </a:stretch>
        </p:blipFill>
        <p:spPr>
          <a:xfrm>
            <a:off x="3184317" y="285728"/>
            <a:ext cx="2514617" cy="2357454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50786E-6 L 0.31355 0.2444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12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1071570" cy="57150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3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40000"/>
          </a:blip>
          <a:stretch>
            <a:fillRect/>
          </a:stretch>
        </p:blipFill>
        <p:spPr>
          <a:xfrm>
            <a:off x="2643174" y="3786190"/>
            <a:ext cx="3082825" cy="2504795"/>
          </a:xfrm>
          <a:prstGeom prst="rect">
            <a:avLst/>
          </a:prstGeom>
        </p:spPr>
      </p:pic>
      <p:pic>
        <p:nvPicPr>
          <p:cNvPr id="3" name="Рисунок 2" descr="1.bmp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86182" y="214290"/>
            <a:ext cx="1860960" cy="3340937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 rot="16200000">
            <a:off x="5942815" y="2415377"/>
            <a:ext cx="2794325" cy="267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 descr="2.bmp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58" y="2214554"/>
            <a:ext cx="2296355" cy="267473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3472E-18 -2.41443E-6 L 0.63785 0.0104 " pathEditMode="relative" ptsTypes="AA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1071570" cy="57150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3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00364" y="214290"/>
            <a:ext cx="3082825" cy="2493461"/>
          </a:xfrm>
          <a:prstGeom prst="rect">
            <a:avLst/>
          </a:prstGeom>
        </p:spPr>
      </p:pic>
      <p:pic>
        <p:nvPicPr>
          <p:cNvPr id="4" name="Рисунок 3" descr="2.bmp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 contrast="20000"/>
          </a:blip>
          <a:stretch>
            <a:fillRect/>
          </a:stretch>
        </p:blipFill>
        <p:spPr>
          <a:xfrm>
            <a:off x="357158" y="2500306"/>
            <a:ext cx="2769677" cy="2596571"/>
          </a:xfrm>
          <a:prstGeom prst="rect">
            <a:avLst/>
          </a:prstGeo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 rot="16200000">
            <a:off x="5762914" y="2666716"/>
            <a:ext cx="3479839" cy="2289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Рисунок 2" descr="1.bmp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14678" y="3143248"/>
            <a:ext cx="1949818" cy="350046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0.00693 L 0.36458 -0.1713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-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7858180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8800" b="1" i="1" dirty="0" smtClean="0">
                <a:solidFill>
                  <a:srgbClr val="FF0000"/>
                </a:solidFill>
                <a:latin typeface="Comic Sans MS" pitchFamily="66" charset="0"/>
              </a:rPr>
              <a:t>М</a:t>
            </a:r>
            <a:r>
              <a:rPr lang="uk-UA" sz="8800" b="1" i="1" dirty="0" smtClean="0">
                <a:solidFill>
                  <a:srgbClr val="00B050"/>
                </a:solidFill>
                <a:latin typeface="Comic Sans MS" pitchFamily="66" charset="0"/>
              </a:rPr>
              <a:t>О</a:t>
            </a:r>
            <a:r>
              <a:rPr lang="uk-UA" sz="8800" b="1" i="1" dirty="0" smtClean="0">
                <a:solidFill>
                  <a:srgbClr val="7030A0"/>
                </a:solidFill>
                <a:latin typeface="Comic Sans MS" pitchFamily="66" charset="0"/>
              </a:rPr>
              <a:t>Л</a:t>
            </a:r>
            <a:r>
              <a:rPr lang="uk-UA" sz="8800" b="1" i="1" dirty="0" smtClean="0">
                <a:solidFill>
                  <a:srgbClr val="FFFF00"/>
                </a:solidFill>
                <a:latin typeface="Comic Sans MS" pitchFamily="66" charset="0"/>
              </a:rPr>
              <a:t>О</a:t>
            </a:r>
            <a:r>
              <a:rPr lang="uk-UA" sz="88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Д</a:t>
            </a:r>
            <a:r>
              <a:rPr lang="uk-UA" sz="8800" b="1" i="1" dirty="0" smtClean="0">
                <a:solidFill>
                  <a:srgbClr val="CC0099"/>
                </a:solidFill>
                <a:latin typeface="Comic Sans MS" pitchFamily="66" charset="0"/>
              </a:rPr>
              <a:t>Е</a:t>
            </a:r>
            <a:r>
              <a:rPr lang="uk-UA" sz="8800" b="1" i="1" dirty="0" smtClean="0">
                <a:solidFill>
                  <a:srgbClr val="0033CC"/>
                </a:solidFill>
                <a:latin typeface="Comic Sans MS" pitchFamily="66" charset="0"/>
              </a:rPr>
              <a:t>Ц</a:t>
            </a:r>
            <a:r>
              <a:rPr lang="uk-UA" sz="8800" b="1" i="1" dirty="0" smtClean="0">
                <a:solidFill>
                  <a:srgbClr val="00FF00"/>
                </a:solidFill>
                <a:latin typeface="Comic Sans MS" pitchFamily="66" charset="0"/>
              </a:rPr>
              <a:t>Ь</a:t>
            </a:r>
            <a:r>
              <a:rPr lang="uk-UA" sz="8800" b="1" i="1" dirty="0" smtClean="0">
                <a:solidFill>
                  <a:srgbClr val="FF0000"/>
                </a:solidFill>
                <a:latin typeface="Comic Sans MS" pitchFamily="66" charset="0"/>
              </a:rPr>
              <a:t>!!!</a:t>
            </a:r>
            <a:endParaRPr lang="ru-RU" sz="8800" b="1" i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" name="Рисунок 2" descr="many-colorful-hands-smileys-isolated-background-66959821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1436" b="12888"/>
          <a:stretch>
            <a:fillRect/>
          </a:stretch>
        </p:blipFill>
        <p:spPr>
          <a:xfrm>
            <a:off x="285720" y="3000372"/>
            <a:ext cx="8420100" cy="2428892"/>
          </a:xfrm>
          <a:prstGeom prst="rect">
            <a:avLst/>
          </a:prstGeom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858148" y="6143644"/>
            <a:ext cx="1071570" cy="571504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246</Words>
  <PresentationFormat>Экран (4:3)</PresentationFormat>
  <Paragraphs>33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Таня</cp:lastModifiedBy>
  <cp:revision>13</cp:revision>
  <dcterms:created xsi:type="dcterms:W3CDTF">2020-04-12T08:01:33Z</dcterms:created>
  <dcterms:modified xsi:type="dcterms:W3CDTF">2020-04-26T13:00:38Z</dcterms:modified>
</cp:coreProperties>
</file>