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4.jpeg"/><Relationship Id="rId7" Type="http://schemas.openxmlformats.org/officeDocument/2006/relationships/image" Target="../media/image77.jpeg"/><Relationship Id="rId12" Type="http://schemas.openxmlformats.org/officeDocument/2006/relationships/image" Target="../media/image8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65.jpeg"/><Relationship Id="rId9" Type="http://schemas.openxmlformats.org/officeDocument/2006/relationships/image" Target="../media/image7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13" Type="http://schemas.openxmlformats.org/officeDocument/2006/relationships/image" Target="../media/image92.jpeg"/><Relationship Id="rId3" Type="http://schemas.openxmlformats.org/officeDocument/2006/relationships/image" Target="../media/image83.jpeg"/><Relationship Id="rId7" Type="http://schemas.openxmlformats.org/officeDocument/2006/relationships/image" Target="../media/image86.jpeg"/><Relationship Id="rId12" Type="http://schemas.openxmlformats.org/officeDocument/2006/relationships/image" Target="../media/image9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11" Type="http://schemas.openxmlformats.org/officeDocument/2006/relationships/image" Target="../media/image90.gif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65.jpeg"/><Relationship Id="rId9" Type="http://schemas.openxmlformats.org/officeDocument/2006/relationships/image" Target="../media/image88.jpeg"/><Relationship Id="rId14" Type="http://schemas.openxmlformats.org/officeDocument/2006/relationships/image" Target="../media/image9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13" Type="http://schemas.openxmlformats.org/officeDocument/2006/relationships/image" Target="../media/image30.jpeg"/><Relationship Id="rId3" Type="http://schemas.openxmlformats.org/officeDocument/2006/relationships/image" Target="../media/image94.jpeg"/><Relationship Id="rId7" Type="http://schemas.openxmlformats.org/officeDocument/2006/relationships/image" Target="../media/image97.jpeg"/><Relationship Id="rId12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11" Type="http://schemas.openxmlformats.org/officeDocument/2006/relationships/image" Target="../media/image101.jpeg"/><Relationship Id="rId5" Type="http://schemas.openxmlformats.org/officeDocument/2006/relationships/image" Target="../media/image95.jpeg"/><Relationship Id="rId15" Type="http://schemas.openxmlformats.org/officeDocument/2006/relationships/image" Target="../media/image103.jpeg"/><Relationship Id="rId10" Type="http://schemas.openxmlformats.org/officeDocument/2006/relationships/image" Target="../media/image100.jpeg"/><Relationship Id="rId4" Type="http://schemas.openxmlformats.org/officeDocument/2006/relationships/image" Target="../media/image65.jpeg"/><Relationship Id="rId9" Type="http://schemas.openxmlformats.org/officeDocument/2006/relationships/image" Target="../media/image99.jpeg"/><Relationship Id="rId14" Type="http://schemas.openxmlformats.org/officeDocument/2006/relationships/image" Target="../media/image10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audio" Target="../media/audio1.wav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5.jpeg"/><Relationship Id="rId3" Type="http://schemas.openxmlformats.org/officeDocument/2006/relationships/image" Target="../media/image17.jpeg"/><Relationship Id="rId7" Type="http://schemas.openxmlformats.org/officeDocument/2006/relationships/image" Target="../media/image16.jpeg"/><Relationship Id="rId12" Type="http://schemas.openxmlformats.org/officeDocument/2006/relationships/image" Target="../media/image23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22.jpeg"/><Relationship Id="rId5" Type="http://schemas.openxmlformats.org/officeDocument/2006/relationships/image" Target="../media/image13.jpeg"/><Relationship Id="rId15" Type="http://schemas.openxmlformats.org/officeDocument/2006/relationships/image" Target="../media/image10.jpeg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image" Target="../media/image20.jpeg"/><Relationship Id="rId1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35.jpeg"/><Relationship Id="rId9" Type="http://schemas.openxmlformats.org/officeDocument/2006/relationships/image" Target="../media/image6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441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814393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Comic Sans MS" pitchFamily="66" charset="0"/>
              </a:rPr>
              <a:t>За покупками до АТБ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214282" y="5429264"/>
            <a:ext cx="342902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i="1" dirty="0" smtClean="0">
                <a:latin typeface="Bookman Old Style" pitchFamily="18" charset="0"/>
              </a:rPr>
              <a:t>підготувала </a:t>
            </a:r>
          </a:p>
          <a:p>
            <a:pPr algn="ctr"/>
            <a:r>
              <a:rPr lang="uk-UA" i="1" dirty="0" smtClean="0">
                <a:latin typeface="Bookman Old Style" pitchFamily="18" charset="0"/>
              </a:rPr>
              <a:t>вчитель-дефектолог</a:t>
            </a:r>
          </a:p>
          <a:p>
            <a:pPr algn="ctr"/>
            <a:r>
              <a:rPr lang="uk-UA" i="1" dirty="0" err="1" smtClean="0">
                <a:latin typeface="Bookman Old Style" pitchFamily="18" charset="0"/>
              </a:rPr>
              <a:t>КЗ</a:t>
            </a:r>
            <a:r>
              <a:rPr lang="uk-UA" i="1" dirty="0" smtClean="0">
                <a:latin typeface="Bookman Old Style" pitchFamily="18" charset="0"/>
              </a:rPr>
              <a:t> “ДНЗ № 122 КТ” КМР</a:t>
            </a:r>
          </a:p>
          <a:p>
            <a:pPr algn="ctr"/>
            <a:r>
              <a:rPr lang="uk-UA" i="1" dirty="0" smtClean="0">
                <a:latin typeface="Bookman Old Style" pitchFamily="18" charset="0"/>
              </a:rPr>
              <a:t>Волобоєва Т.В.</a:t>
            </a:r>
            <a:endParaRPr lang="ru-RU" i="1" dirty="0">
              <a:latin typeface="Bookman Old Style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643834" y="6143644"/>
            <a:ext cx="1188000" cy="540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Допоможи мамі покласти до кошика посуд.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depositphotos_91448642-stock-illustration-happy-family-with-three-childr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19" t="8526" r="50781" b="7405"/>
          <a:stretch>
            <a:fillRect/>
          </a:stretch>
        </p:blipFill>
        <p:spPr>
          <a:xfrm>
            <a:off x="214282" y="571480"/>
            <a:ext cx="2667019" cy="5715040"/>
          </a:xfrm>
          <a:prstGeom prst="rect">
            <a:avLst/>
          </a:prstGeom>
        </p:spPr>
      </p:pic>
      <p:pic>
        <p:nvPicPr>
          <p:cNvPr id="5" name="Рисунок 4" descr="Supermarket-Children-Shopping-Trolley-Kids-Metal-Shopping-Cart-Kids-Shopping-Cart-with-Fla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27" t="14545" r="18636" b="2272"/>
          <a:stretch>
            <a:fillRect/>
          </a:stretch>
        </p:blipFill>
        <p:spPr>
          <a:xfrm flipH="1">
            <a:off x="1714480" y="3562173"/>
            <a:ext cx="3143272" cy="3295827"/>
          </a:xfrm>
          <a:prstGeom prst="rect">
            <a:avLst/>
          </a:prstGeom>
        </p:spPr>
      </p:pic>
      <p:pic>
        <p:nvPicPr>
          <p:cNvPr id="6" name="Рисунок 5" descr="8 - копи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6F3"/>
              </a:clrFrom>
              <a:clrTo>
                <a:srgbClr val="FBF6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714356"/>
            <a:ext cx="1928826" cy="1493501"/>
          </a:xfrm>
          <a:prstGeom prst="rect">
            <a:avLst/>
          </a:prstGeom>
        </p:spPr>
      </p:pic>
      <p:pic>
        <p:nvPicPr>
          <p:cNvPr id="7" name="Рисунок 6" descr="Samtis_prohotel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571480"/>
            <a:ext cx="1563674" cy="1523871"/>
          </a:xfrm>
          <a:prstGeom prst="rect">
            <a:avLst/>
          </a:prstGeom>
        </p:spPr>
      </p:pic>
      <p:pic>
        <p:nvPicPr>
          <p:cNvPr id="8" name="Рисунок 7" descr="столовая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570" y="2571744"/>
            <a:ext cx="2728932" cy="1357322"/>
          </a:xfrm>
          <a:prstGeom prst="rect">
            <a:avLst/>
          </a:prstGeom>
        </p:spPr>
      </p:pic>
      <p:pic>
        <p:nvPicPr>
          <p:cNvPr id="9" name="Рисунок 8" descr="столовая2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4643446"/>
            <a:ext cx="1619255" cy="1619255"/>
          </a:xfrm>
          <a:prstGeom prst="rect">
            <a:avLst/>
          </a:prstGeom>
        </p:spPr>
      </p:pic>
      <p:pic>
        <p:nvPicPr>
          <p:cNvPr id="10" name="Рисунок 9" descr="26844_7a99a243ee0e1f4c0227c315d52324d7.jpg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488" y="4000504"/>
            <a:ext cx="1714512" cy="1714512"/>
          </a:xfrm>
          <a:prstGeom prst="rect">
            <a:avLst/>
          </a:prstGeom>
        </p:spPr>
      </p:pic>
      <p:pic>
        <p:nvPicPr>
          <p:cNvPr id="11" name="Рисунок 10" descr="tefal_c3551902_28_evidence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54" y="2643182"/>
            <a:ext cx="2000264" cy="1027914"/>
          </a:xfrm>
          <a:prstGeom prst="rect">
            <a:avLst/>
          </a:prstGeom>
        </p:spPr>
      </p:pic>
      <p:pic>
        <p:nvPicPr>
          <p:cNvPr id="12" name="Рисунок 11" descr="iCA05V8KR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7488" y="571480"/>
            <a:ext cx="1809750" cy="1809750"/>
          </a:xfrm>
          <a:prstGeom prst="rect">
            <a:avLst/>
          </a:prstGeom>
        </p:spPr>
      </p:pic>
      <p:pic>
        <p:nvPicPr>
          <p:cNvPr id="13" name="Рисунок 12" descr="предметы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9190" y="4143380"/>
            <a:ext cx="1219370" cy="1219370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715272" y="6143644"/>
            <a:ext cx="1000132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8.99167E-6 L -0.34652 0.44057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30805E-6 L -0.4566 0.37765 " pathEditMode="relative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9.71323E-7 L -0.10226 0.19935 " pathEditMode="relative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9.14894E-6 L -0.30712 0.18872 " pathEditMode="relative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1.00833E-6 L -0.36233 -0.2204 " pathEditMode="relative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2414E-6 L -0.49288 -0.082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Допоможи дідусеві покласти до кошика інструменти.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 descr="98104f5e5c17cbd7a5aa735c2677f99d--clipart-hat-m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8604"/>
            <a:ext cx="3214710" cy="5143536"/>
          </a:xfrm>
          <a:prstGeom prst="rect">
            <a:avLst/>
          </a:prstGeom>
        </p:spPr>
      </p:pic>
      <p:pic>
        <p:nvPicPr>
          <p:cNvPr id="4" name="Рисунок 3" descr="Supermarket-Children-Shopping-Trolley-Kids-Metal-Shopping-Cart-Kids-Shopping-Cart-with-Fla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27" t="14545" r="18636" b="2272"/>
          <a:stretch>
            <a:fillRect/>
          </a:stretch>
        </p:blipFill>
        <p:spPr>
          <a:xfrm flipH="1">
            <a:off x="1857356" y="3562173"/>
            <a:ext cx="3143272" cy="3295827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500042"/>
            <a:ext cx="1643074" cy="1643074"/>
          </a:xfrm>
          <a:prstGeom prst="rect">
            <a:avLst/>
          </a:prstGeom>
        </p:spPr>
      </p:pic>
      <p:pic>
        <p:nvPicPr>
          <p:cNvPr id="6" name="Рисунок 5" descr="molotok_slesarnyy_expert_tools_et_0300_0_3_k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0" t="10000" r="2500" b="16250"/>
          <a:stretch>
            <a:fillRect/>
          </a:stretch>
        </p:blipFill>
        <p:spPr>
          <a:xfrm>
            <a:off x="3143240" y="1571612"/>
            <a:ext cx="1428760" cy="1386461"/>
          </a:xfrm>
          <a:prstGeom prst="rect">
            <a:avLst/>
          </a:prstGeom>
        </p:spPr>
      </p:pic>
      <p:pic>
        <p:nvPicPr>
          <p:cNvPr id="7" name="Рисунок 6" descr="загружено (1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4214818"/>
            <a:ext cx="2357454" cy="1515506"/>
          </a:xfrm>
          <a:prstGeom prst="rect">
            <a:avLst/>
          </a:prstGeom>
        </p:spPr>
      </p:pic>
      <p:pic>
        <p:nvPicPr>
          <p:cNvPr id="8" name="Рисунок 7" descr="unnamed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 t="3125" r="7519" b="1660"/>
          <a:stretch>
            <a:fillRect/>
          </a:stretch>
        </p:blipFill>
        <p:spPr>
          <a:xfrm>
            <a:off x="5643570" y="1428736"/>
            <a:ext cx="1500198" cy="1598571"/>
          </a:xfrm>
          <a:prstGeom prst="rect">
            <a:avLst/>
          </a:prstGeom>
        </p:spPr>
      </p:pic>
      <p:pic>
        <p:nvPicPr>
          <p:cNvPr id="9" name="Рисунок 8" descr="unnamed (1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2643182"/>
            <a:ext cx="1986041" cy="1714512"/>
          </a:xfrm>
          <a:prstGeom prst="rect">
            <a:avLst/>
          </a:prstGeom>
        </p:spPr>
      </p:pic>
      <p:pic>
        <p:nvPicPr>
          <p:cNvPr id="10" name="Рисунок 9" descr="mono59705905-170421-02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2928934"/>
            <a:ext cx="1436682" cy="1436682"/>
          </a:xfrm>
          <a:prstGeom prst="rect">
            <a:avLst/>
          </a:prstGeom>
        </p:spPr>
      </p:pic>
      <p:pic>
        <p:nvPicPr>
          <p:cNvPr id="11" name="Рисунок 10" descr="предметы (36)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6248" y="857232"/>
            <a:ext cx="1285875" cy="1104900"/>
          </a:xfrm>
          <a:prstGeom prst="rect">
            <a:avLst/>
          </a:prstGeom>
        </p:spPr>
      </p:pic>
      <p:pic>
        <p:nvPicPr>
          <p:cNvPr id="12" name="Рисунок 11" descr="korablik_2_013 - копия (6).bmp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5715016"/>
            <a:ext cx="1457325" cy="809625"/>
          </a:xfrm>
          <a:prstGeom prst="rect">
            <a:avLst/>
          </a:prstGeom>
        </p:spPr>
      </p:pic>
      <p:pic>
        <p:nvPicPr>
          <p:cNvPr id="13" name="Рисунок 12" descr="предметы (39).jpe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5500702"/>
            <a:ext cx="1227181" cy="1200151"/>
          </a:xfrm>
          <a:prstGeom prst="rect">
            <a:avLst/>
          </a:prstGeom>
        </p:spPr>
      </p:pic>
      <p:pic>
        <p:nvPicPr>
          <p:cNvPr id="14" name="Рисунок 13" descr="предметы (252)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9586" y="3929066"/>
            <a:ext cx="982976" cy="1448444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643834" y="6143644"/>
            <a:ext cx="1000132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5.42091E-6 L -0.04721 0.37765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62627E-6 L -0.18906 0.13645 " pathEditMode="relative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01758E-7 L -0.32292 0.33557 " pathEditMode="relative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1.82239E-6 L -0.51979 0.41975 " pathEditMode="relative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9.3432E-6 L -0.33871 0.07332 " pathEditMode="relative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34043E-6 L -0.24427 -0.14685 " pathEditMode="relative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62961021a10cd4a74958c0440f3fcc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45" t="3875" r="8533" b="3875"/>
          <a:stretch>
            <a:fillRect/>
          </a:stretch>
        </p:blipFill>
        <p:spPr>
          <a:xfrm>
            <a:off x="0" y="428604"/>
            <a:ext cx="3000396" cy="5857916"/>
          </a:xfrm>
          <a:prstGeom prst="rect">
            <a:avLst/>
          </a:prstGeom>
        </p:spPr>
      </p:pic>
      <p:pic>
        <p:nvPicPr>
          <p:cNvPr id="3" name="Рисунок 2" descr="Supermarket-Children-Shopping-Trolley-Kids-Metal-Shopping-Cart-Kids-Shopping-Cart-with-Fla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27" t="14545" r="18636" b="2272"/>
          <a:stretch>
            <a:fillRect/>
          </a:stretch>
        </p:blipFill>
        <p:spPr>
          <a:xfrm flipH="1">
            <a:off x="1643042" y="3562173"/>
            <a:ext cx="3143272" cy="3295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142852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Допоможи бабусі покласти до кошика всі продукти які необхідні для виготовлення торта.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1785926"/>
            <a:ext cx="2495550" cy="1828800"/>
          </a:xfrm>
          <a:prstGeom prst="rect">
            <a:avLst/>
          </a:prstGeom>
        </p:spPr>
      </p:pic>
      <p:pic>
        <p:nvPicPr>
          <p:cNvPr id="6" name="Рисунок 5" descr="yaica-i-detskiy-mozg-35acef2go1ele17fc8xo1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0000" t="19101" r="21875"/>
          <a:stretch>
            <a:fillRect/>
          </a:stretch>
        </p:blipFill>
        <p:spPr>
          <a:xfrm>
            <a:off x="6786578" y="642918"/>
            <a:ext cx="1999281" cy="1857388"/>
          </a:xfrm>
          <a:prstGeom prst="rect">
            <a:avLst/>
          </a:prstGeom>
        </p:spPr>
      </p:pic>
      <p:pic>
        <p:nvPicPr>
          <p:cNvPr id="7" name="Рисунок 6" descr="20150818.1439917209.SNCPSG10.obj.0.1.jpg.oe.jpg.pf.jpg.350nowm.jpg.350x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t="16197" b="18310"/>
          <a:stretch>
            <a:fillRect/>
          </a:stretch>
        </p:blipFill>
        <p:spPr>
          <a:xfrm>
            <a:off x="7358082" y="2571744"/>
            <a:ext cx="1527072" cy="1000132"/>
          </a:xfrm>
          <a:prstGeom prst="rect">
            <a:avLst/>
          </a:prstGeom>
        </p:spPr>
      </p:pic>
      <p:pic>
        <p:nvPicPr>
          <p:cNvPr id="8" name="Рисунок 7" descr="povna_chasha_490859_images_132600257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14942" y="5072074"/>
            <a:ext cx="910274" cy="1285860"/>
          </a:xfrm>
          <a:prstGeom prst="rect">
            <a:avLst/>
          </a:prstGeom>
        </p:spPr>
      </p:pic>
      <p:pic>
        <p:nvPicPr>
          <p:cNvPr id="9" name="Рисунок 8" descr="unnamed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90" t="10449" r="8589" b="14844"/>
          <a:stretch>
            <a:fillRect/>
          </a:stretch>
        </p:blipFill>
        <p:spPr>
          <a:xfrm>
            <a:off x="5143504" y="928670"/>
            <a:ext cx="952507" cy="1428760"/>
          </a:xfrm>
          <a:prstGeom prst="rect">
            <a:avLst/>
          </a:prstGeom>
        </p:spPr>
      </p:pic>
      <p:pic>
        <p:nvPicPr>
          <p:cNvPr id="10" name="Рисунок 9" descr="1-7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16" r="10416"/>
          <a:stretch>
            <a:fillRect/>
          </a:stretch>
        </p:blipFill>
        <p:spPr>
          <a:xfrm>
            <a:off x="214282" y="5429264"/>
            <a:ext cx="928694" cy="1173079"/>
          </a:xfrm>
          <a:prstGeom prst="rect">
            <a:avLst/>
          </a:prstGeom>
        </p:spPr>
      </p:pic>
      <p:pic>
        <p:nvPicPr>
          <p:cNvPr id="11" name="Рисунок 10" descr="drozhi_big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6710" y="4143380"/>
            <a:ext cx="791655" cy="1143008"/>
          </a:xfrm>
          <a:prstGeom prst="rect">
            <a:avLst/>
          </a:prstGeom>
        </p:spPr>
      </p:pic>
      <p:pic>
        <p:nvPicPr>
          <p:cNvPr id="12" name="Рисунок 11" descr="iCAD6PCKI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61" r="31060"/>
          <a:stretch>
            <a:fillRect/>
          </a:stretch>
        </p:blipFill>
        <p:spPr>
          <a:xfrm>
            <a:off x="6858016" y="4572008"/>
            <a:ext cx="714380" cy="1809750"/>
          </a:xfrm>
          <a:prstGeom prst="rect">
            <a:avLst/>
          </a:prstGeom>
        </p:spPr>
      </p:pic>
      <p:pic>
        <p:nvPicPr>
          <p:cNvPr id="13" name="Рисунок 12" descr="iCA0PPF2W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57488" y="857232"/>
            <a:ext cx="1281112" cy="857082"/>
          </a:xfrm>
          <a:prstGeom prst="rect">
            <a:avLst/>
          </a:prstGeom>
        </p:spPr>
      </p:pic>
      <p:pic>
        <p:nvPicPr>
          <p:cNvPr id="14" name="Рисунок 13" descr="49_1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/>
          <a:stretch>
            <a:fillRect/>
          </a:stretch>
        </p:blipFill>
        <p:spPr>
          <a:xfrm>
            <a:off x="6286512" y="1643050"/>
            <a:ext cx="642942" cy="1318031"/>
          </a:xfrm>
          <a:prstGeom prst="rect">
            <a:avLst/>
          </a:prstGeom>
        </p:spPr>
      </p:pic>
      <p:pic>
        <p:nvPicPr>
          <p:cNvPr id="15" name="Рисунок 14" descr="iCA5P2MVB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29256" y="3429000"/>
            <a:ext cx="1672893" cy="1119189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786710" y="6143644"/>
            <a:ext cx="1000132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58834E-6 L -0.17326 0.29371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37558E-6 L -0.24409 0.36725 " pathEditMode="relative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022E-7 L -0.43316 0.40912 " pathEditMode="relative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20629E-6 L -0.48836 0.20976 " pathEditMode="relative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8.76966E-6 L -0.51979 -0.07354 " pathEditMode="relative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056E-8 L -0.25973 -0.24144 " pathEditMode="relative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57169E-6 L 0.33073 -0.25185 " pathEditMode="relative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85818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8800" b="1" i="1" dirty="0" smtClean="0">
                <a:solidFill>
                  <a:srgbClr val="FF0000"/>
                </a:solidFill>
                <a:latin typeface="Comic Sans MS" pitchFamily="66" charset="0"/>
              </a:rPr>
              <a:t>М</a:t>
            </a:r>
            <a:r>
              <a:rPr lang="uk-UA" sz="8800" b="1" i="1" dirty="0" smtClean="0">
                <a:solidFill>
                  <a:srgbClr val="00B050"/>
                </a:solidFill>
                <a:latin typeface="Comic Sans MS" pitchFamily="66" charset="0"/>
              </a:rPr>
              <a:t>О</a:t>
            </a:r>
            <a:r>
              <a:rPr lang="uk-UA" sz="8800" b="1" i="1" dirty="0" smtClean="0">
                <a:solidFill>
                  <a:srgbClr val="7030A0"/>
                </a:solidFill>
                <a:latin typeface="Comic Sans MS" pitchFamily="66" charset="0"/>
              </a:rPr>
              <a:t>Л</a:t>
            </a:r>
            <a:r>
              <a:rPr lang="uk-UA" sz="8800" b="1" i="1" dirty="0" smtClean="0">
                <a:solidFill>
                  <a:srgbClr val="FFFF00"/>
                </a:solidFill>
                <a:latin typeface="Comic Sans MS" pitchFamily="66" charset="0"/>
              </a:rPr>
              <a:t>О</a:t>
            </a:r>
            <a:r>
              <a:rPr lang="uk-UA" sz="88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</a:t>
            </a:r>
            <a:r>
              <a:rPr lang="uk-UA" sz="8800" b="1" i="1" dirty="0" smtClean="0">
                <a:solidFill>
                  <a:srgbClr val="CC0099"/>
                </a:solidFill>
                <a:latin typeface="Comic Sans MS" pitchFamily="66" charset="0"/>
              </a:rPr>
              <a:t>Е</a:t>
            </a:r>
            <a:r>
              <a:rPr lang="uk-UA" sz="8800" b="1" i="1" dirty="0" smtClean="0">
                <a:solidFill>
                  <a:srgbClr val="0033CC"/>
                </a:solidFill>
                <a:latin typeface="Comic Sans MS" pitchFamily="66" charset="0"/>
              </a:rPr>
              <a:t>Ц</a:t>
            </a:r>
            <a:r>
              <a:rPr lang="uk-UA" sz="8800" b="1" i="1" dirty="0" smtClean="0">
                <a:solidFill>
                  <a:srgbClr val="00FF00"/>
                </a:solidFill>
                <a:latin typeface="Comic Sans MS" pitchFamily="66" charset="0"/>
              </a:rPr>
              <a:t>Ь</a:t>
            </a:r>
            <a:r>
              <a:rPr lang="uk-UA" sz="8800" b="1" i="1" dirty="0" smtClean="0">
                <a:solidFill>
                  <a:srgbClr val="FF0000"/>
                </a:solidFill>
                <a:latin typeface="Comic Sans MS" pitchFamily="66" charset="0"/>
              </a:rPr>
              <a:t>!!!</a:t>
            </a:r>
            <a:endParaRPr lang="ru-RU" sz="88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unnamed (1).jpg"/>
          <p:cNvPicPr>
            <a:picLocks noChangeAspect="1"/>
          </p:cNvPicPr>
          <p:nvPr/>
        </p:nvPicPr>
        <p:blipFill>
          <a:blip r:embed="rId3"/>
          <a:srcRect l="5859" t="17578" r="3320" b="2343"/>
          <a:stretch>
            <a:fillRect/>
          </a:stretch>
        </p:blipFill>
        <p:spPr>
          <a:xfrm>
            <a:off x="1428728" y="2285992"/>
            <a:ext cx="6357982" cy="420447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7715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Comic Sans MS" pitchFamily="66" charset="0"/>
              </a:rPr>
              <a:t>МЕТА.</a:t>
            </a:r>
          </a:p>
          <a:p>
            <a:pPr>
              <a:buFont typeface="Wingdings" pitchFamily="2" charset="2"/>
              <a:buChar char="ü"/>
            </a:pPr>
            <a:r>
              <a:rPr lang="uk-UA" sz="3200" dirty="0" smtClean="0">
                <a:latin typeface="Comic Sans MS" pitchFamily="66" charset="0"/>
              </a:rPr>
              <a:t> Вчити дитину знаходити суттєві ознаки об’єкта.</a:t>
            </a:r>
          </a:p>
          <a:p>
            <a:pPr>
              <a:buFont typeface="Wingdings" pitchFamily="2" charset="2"/>
              <a:buChar char="ü"/>
            </a:pPr>
            <a:r>
              <a:rPr lang="uk-UA" sz="3200" dirty="0" smtClean="0">
                <a:latin typeface="Comic Sans MS" pitchFamily="66" charset="0"/>
              </a:rPr>
              <a:t> Вчити поділяти предмети на класи за їхніми найсуттєвішими ознаками.</a:t>
            </a:r>
          </a:p>
          <a:p>
            <a:pPr>
              <a:buFont typeface="Wingdings" pitchFamily="2" charset="2"/>
              <a:buChar char="ü"/>
            </a:pPr>
            <a:r>
              <a:rPr lang="uk-UA" sz="3200" dirty="0" smtClean="0">
                <a:latin typeface="Comic Sans MS" pitchFamily="66" charset="0"/>
              </a:rPr>
              <a:t> Формувати вміння групувати предмети на підставі заданих ознак і позначати утворену групу спільним словом.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1000132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84757_images_17843949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458" b="9375"/>
          <a:stretch>
            <a:fillRect/>
          </a:stretch>
        </p:blipFill>
        <p:spPr>
          <a:xfrm flipH="1">
            <a:off x="1785918" y="3071810"/>
            <a:ext cx="3643338" cy="3786190"/>
          </a:xfrm>
          <a:prstGeom prst="rect">
            <a:avLst/>
          </a:prstGeom>
        </p:spPr>
      </p:pic>
      <p:pic>
        <p:nvPicPr>
          <p:cNvPr id="15" name="Рисунок 14" descr="39 - копия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2000240"/>
            <a:ext cx="1734598" cy="837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20" y="142852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Допоможи Оленці покласти до кошика всі фрукти, які ти побачиш.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 descr="unnamed (3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500042"/>
            <a:ext cx="2511492" cy="4286280"/>
          </a:xfrm>
          <a:prstGeom prst="rect">
            <a:avLst/>
          </a:prstGeom>
        </p:spPr>
      </p:pic>
      <p:pic>
        <p:nvPicPr>
          <p:cNvPr id="5" name="Рисунок 4" descr="iCAD09M0N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69" r="20275"/>
          <a:stretch>
            <a:fillRect/>
          </a:stretch>
        </p:blipFill>
        <p:spPr>
          <a:xfrm>
            <a:off x="4357686" y="2000240"/>
            <a:ext cx="902381" cy="1143008"/>
          </a:xfrm>
          <a:prstGeom prst="rect">
            <a:avLst/>
          </a:prstGeom>
        </p:spPr>
      </p:pic>
      <p:pic>
        <p:nvPicPr>
          <p:cNvPr id="6" name="Рисунок 5" descr="iCABMS7IH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857232"/>
            <a:ext cx="1104892" cy="889532"/>
          </a:xfrm>
          <a:prstGeom prst="rect">
            <a:avLst/>
          </a:prstGeom>
        </p:spPr>
      </p:pic>
      <p:pic>
        <p:nvPicPr>
          <p:cNvPr id="7" name="Рисунок 6" descr="iCALLF01D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5790" r="50471" b="5262"/>
          <a:stretch>
            <a:fillRect/>
          </a:stretch>
        </p:blipFill>
        <p:spPr>
          <a:xfrm>
            <a:off x="7358082" y="3000372"/>
            <a:ext cx="1071570" cy="1020543"/>
          </a:xfrm>
          <a:prstGeom prst="rect">
            <a:avLst/>
          </a:prstGeom>
        </p:spPr>
      </p:pic>
      <p:pic>
        <p:nvPicPr>
          <p:cNvPr id="8" name="Рисунок 7" descr="iCAOG6OJZ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E9E8F8"/>
              </a:clrFrom>
              <a:clrTo>
                <a:srgbClr val="E9E8F8">
                  <a:alpha val="0"/>
                </a:srgbClr>
              </a:clrTo>
            </a:clrChange>
          </a:blip>
          <a:srcRect l="19216" r="19216" b="10526"/>
          <a:stretch>
            <a:fillRect/>
          </a:stretch>
        </p:blipFill>
        <p:spPr>
          <a:xfrm>
            <a:off x="7858148" y="571480"/>
            <a:ext cx="1071570" cy="1104038"/>
          </a:xfrm>
          <a:prstGeom prst="rect">
            <a:avLst/>
          </a:prstGeom>
        </p:spPr>
      </p:pic>
      <p:pic>
        <p:nvPicPr>
          <p:cNvPr id="9" name="Рисунок 8" descr="iCARX0HBF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 l="6579" t="26316" r="14473" b="10526"/>
          <a:stretch>
            <a:fillRect/>
          </a:stretch>
        </p:blipFill>
        <p:spPr>
          <a:xfrm>
            <a:off x="5500694" y="2643182"/>
            <a:ext cx="1428760" cy="1143008"/>
          </a:xfrm>
          <a:prstGeom prst="rect">
            <a:avLst/>
          </a:prstGeom>
        </p:spPr>
      </p:pic>
      <p:pic>
        <p:nvPicPr>
          <p:cNvPr id="10" name="Рисунок 9" descr="iCAM27RTM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4071942"/>
            <a:ext cx="1413720" cy="1143008"/>
          </a:xfrm>
          <a:prstGeom prst="rect">
            <a:avLst/>
          </a:prstGeom>
        </p:spPr>
      </p:pic>
      <p:pic>
        <p:nvPicPr>
          <p:cNvPr id="11" name="Рисунок 10" descr="бананы1.jpg"/>
          <p:cNvPicPr>
            <a:picLocks noChangeAspect="1"/>
          </p:cNvPicPr>
          <p:nvPr/>
        </p:nvPicPr>
        <p:blipFill>
          <a:blip r:embed="rId12"/>
          <a:srcRect l="8593" t="3125" r="8593" b="4297"/>
          <a:stretch>
            <a:fillRect/>
          </a:stretch>
        </p:blipFill>
        <p:spPr>
          <a:xfrm>
            <a:off x="3643306" y="714356"/>
            <a:ext cx="1437803" cy="1071570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86710" y="6143644"/>
            <a:ext cx="1000132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38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5000636"/>
            <a:ext cx="1659003" cy="1109850"/>
          </a:xfrm>
          <a:prstGeom prst="rect">
            <a:avLst/>
          </a:prstGeom>
        </p:spPr>
      </p:pic>
      <p:pic>
        <p:nvPicPr>
          <p:cNvPr id="16" name="Рисунок 15" descr="depositphotos_1109869-stock-photo-green-cucumbers-isolated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6" r="10000" b="5000"/>
          <a:stretch>
            <a:fillRect/>
          </a:stretch>
        </p:blipFill>
        <p:spPr>
          <a:xfrm>
            <a:off x="5786446" y="5286388"/>
            <a:ext cx="1571631" cy="1357312"/>
          </a:xfrm>
          <a:prstGeom prst="rect">
            <a:avLst/>
          </a:prstGeom>
        </p:spPr>
      </p:pic>
      <p:pic>
        <p:nvPicPr>
          <p:cNvPr id="17" name="Рисунок 16" descr="e87b941b85_500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1428736"/>
            <a:ext cx="928694" cy="928694"/>
          </a:xfrm>
          <a:prstGeom prst="rect">
            <a:avLst/>
          </a:prstGeom>
        </p:spPr>
      </p:pic>
      <p:pic>
        <p:nvPicPr>
          <p:cNvPr id="18" name="Рисунок 17" descr="iCA5XNLUL.jpg"/>
          <p:cNvPicPr>
            <a:picLocks noChangeAspect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579" t="6579" r="10526" b="6579"/>
          <a:stretch>
            <a:fillRect/>
          </a:stretch>
        </p:blipFill>
        <p:spPr>
          <a:xfrm>
            <a:off x="7715272" y="1928802"/>
            <a:ext cx="886481" cy="928694"/>
          </a:xfrm>
          <a:prstGeom prst="rect">
            <a:avLst/>
          </a:prstGeom>
        </p:spPr>
      </p:pic>
      <p:pic>
        <p:nvPicPr>
          <p:cNvPr id="19" name="Рисунок 18" descr="iCAJ3KNXG.jpg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4286256"/>
            <a:ext cx="1333503" cy="133350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4709E-6 L -0.11024 0.35662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06938E-6 L -0.14184 0.17832 " pathEditMode="relative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64477E-6 L -0.35451 0.36702 " pathEditMode="relative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3469E-6 L -0.48819 0.37743 " pathEditMode="relative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81221E-6 L -0.44879 0.2204 " pathEditMode="relative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4.06105E-6 L -0.30712 0.08395 " pathEditMode="relative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93802E-7 L -0.45677 0.06291 " pathEditMode="relative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3247E-6 L -0.33871 -0.20976 " pathEditMode="relative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4229536_images_1236764028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21" t="8000" r="19616" b="8000"/>
          <a:stretch>
            <a:fillRect/>
          </a:stretch>
        </p:blipFill>
        <p:spPr>
          <a:xfrm flipH="1">
            <a:off x="1142976" y="2571744"/>
            <a:ext cx="4000531" cy="40719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20" y="142852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Допоможи Катрусі покласти до кошика всі овочі які ти побачиш.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 descr="devochka-colo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0" r="22499"/>
          <a:stretch>
            <a:fillRect/>
          </a:stretch>
        </p:blipFill>
        <p:spPr>
          <a:xfrm flipH="1">
            <a:off x="214282" y="571480"/>
            <a:ext cx="2003850" cy="3643338"/>
          </a:xfrm>
          <a:prstGeom prst="rect">
            <a:avLst/>
          </a:prstGeom>
        </p:spPr>
      </p:pic>
      <p:pic>
        <p:nvPicPr>
          <p:cNvPr id="5" name="Рисунок 4" descr="depositphotos_1109869-stock-photo-green-cucumbers-isolated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6" r="10000" b="5000"/>
          <a:stretch>
            <a:fillRect/>
          </a:stretch>
        </p:blipFill>
        <p:spPr>
          <a:xfrm>
            <a:off x="4572000" y="642918"/>
            <a:ext cx="1571631" cy="1357312"/>
          </a:xfrm>
          <a:prstGeom prst="rect">
            <a:avLst/>
          </a:prstGeom>
        </p:spPr>
      </p:pic>
      <p:pic>
        <p:nvPicPr>
          <p:cNvPr id="6" name="Рисунок 5" descr="3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4997" y="285728"/>
            <a:ext cx="1659003" cy="1109850"/>
          </a:xfrm>
          <a:prstGeom prst="rect">
            <a:avLst/>
          </a:prstGeom>
        </p:spPr>
      </p:pic>
      <p:pic>
        <p:nvPicPr>
          <p:cNvPr id="7" name="Рисунок 6" descr="iCAJ3KNXG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4357694"/>
            <a:ext cx="1333503" cy="1333503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786710" y="6143644"/>
            <a:ext cx="1000132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e87b941b85_500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1857364"/>
            <a:ext cx="1404933" cy="1404933"/>
          </a:xfrm>
          <a:prstGeom prst="rect">
            <a:avLst/>
          </a:prstGeom>
        </p:spPr>
      </p:pic>
      <p:pic>
        <p:nvPicPr>
          <p:cNvPr id="10" name="Рисунок 9" descr="iCA2WXGAK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3929066"/>
            <a:ext cx="1714513" cy="1143008"/>
          </a:xfrm>
          <a:prstGeom prst="rect">
            <a:avLst/>
          </a:prstGeom>
        </p:spPr>
      </p:pic>
      <p:pic>
        <p:nvPicPr>
          <p:cNvPr id="11" name="Рисунок 10" descr="iCA6ZQ6CX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3000372"/>
            <a:ext cx="964413" cy="1071570"/>
          </a:xfrm>
          <a:prstGeom prst="rect">
            <a:avLst/>
          </a:prstGeom>
        </p:spPr>
      </p:pic>
      <p:pic>
        <p:nvPicPr>
          <p:cNvPr id="12" name="Рисунок 11" descr="iCAD6XVMZ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15" t="10526" r="15573"/>
          <a:stretch>
            <a:fillRect/>
          </a:stretch>
        </p:blipFill>
        <p:spPr>
          <a:xfrm>
            <a:off x="3428992" y="2000240"/>
            <a:ext cx="1462383" cy="1143007"/>
          </a:xfrm>
          <a:prstGeom prst="rect">
            <a:avLst/>
          </a:prstGeom>
        </p:spPr>
      </p:pic>
      <p:pic>
        <p:nvPicPr>
          <p:cNvPr id="13" name="Рисунок 12" descr="iCAL1I424 - копия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4" y="4929198"/>
            <a:ext cx="2260188" cy="1690693"/>
          </a:xfrm>
          <a:prstGeom prst="rect">
            <a:avLst/>
          </a:prstGeom>
        </p:spPr>
      </p:pic>
      <p:pic>
        <p:nvPicPr>
          <p:cNvPr id="14" name="Рисунок 13" descr="iCAT2KSFQ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857232"/>
            <a:ext cx="1285885" cy="1141674"/>
          </a:xfrm>
          <a:prstGeom prst="rect">
            <a:avLst/>
          </a:prstGeom>
        </p:spPr>
      </p:pic>
      <p:pic>
        <p:nvPicPr>
          <p:cNvPr id="15" name="Рисунок 14" descr="iCABMS7IH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642918"/>
            <a:ext cx="1104892" cy="889532"/>
          </a:xfrm>
          <a:prstGeom prst="rect">
            <a:avLst/>
          </a:prstGeom>
        </p:spPr>
      </p:pic>
      <p:pic>
        <p:nvPicPr>
          <p:cNvPr id="16" name="Рисунок 15" descr="iCAM27RTM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20" y="1571612"/>
            <a:ext cx="1413720" cy="1143008"/>
          </a:xfrm>
          <a:prstGeom prst="rect">
            <a:avLst/>
          </a:prstGeom>
        </p:spPr>
      </p:pic>
      <p:pic>
        <p:nvPicPr>
          <p:cNvPr id="17" name="Рисунок 16" descr="iCARX0HBF.jpg"/>
          <p:cNvPicPr>
            <a:picLocks noChangeAspect="1"/>
          </p:cNvPicPr>
          <p:nvPr/>
        </p:nvPicPr>
        <p:blipFill>
          <a:blip r:embed="rId16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 l="6579" t="26316" r="14473" b="10526"/>
          <a:stretch>
            <a:fillRect/>
          </a:stretch>
        </p:blipFill>
        <p:spPr>
          <a:xfrm>
            <a:off x="6215074" y="3429000"/>
            <a:ext cx="1428760" cy="1143008"/>
          </a:xfrm>
          <a:prstGeom prst="rect">
            <a:avLst/>
          </a:prstGeom>
        </p:spPr>
      </p:pic>
      <p:pic>
        <p:nvPicPr>
          <p:cNvPr id="18" name="Рисунок 17" descr="iCA5XNLUL.jpg"/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579" t="6579" r="10526" b="6579"/>
          <a:stretch>
            <a:fillRect/>
          </a:stretch>
        </p:blipFill>
        <p:spPr>
          <a:xfrm>
            <a:off x="4714876" y="2786058"/>
            <a:ext cx="886481" cy="928694"/>
          </a:xfrm>
          <a:prstGeom prst="rect">
            <a:avLst/>
          </a:prstGeom>
        </p:spPr>
      </p:pic>
      <p:pic>
        <p:nvPicPr>
          <p:cNvPr id="19" name="Рисунок 18" descr="iCAD09M0N.jpg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69" r="20275"/>
          <a:stretch>
            <a:fillRect/>
          </a:stretch>
        </p:blipFill>
        <p:spPr>
          <a:xfrm>
            <a:off x="6429388" y="5500702"/>
            <a:ext cx="902381" cy="114300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62442E-6 L -0.08663 0.36725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778E-7 L -0.14965 0.18872 " pathEditMode="relative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3.52451E-6 L -0.30712 0.32516 " pathEditMode="relative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79371E-6 L -0.55903 0.40912 " pathEditMode="relative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22849E-6 L -0.39376 0.19935 " pathEditMode="relative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48751E-6 L -0.51197 -0.14685 " pathEditMode="relative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00648E-6 L -0.25209 -0.18895 " pathEditMode="relative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9417E-6 L -0.2441 -0.30412 " pathEditMode="relative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91212E-6 L -0.53542 0.09435 " pathEditMode="relative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faca1a8122d7f0c13954d48fc7124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785918" y="2357430"/>
            <a:ext cx="4786346" cy="42862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20" y="142852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Допоможи Іванкові покласти до кошика всі корисні продукти.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 descr="kids-boy-carrying-book-cartoon_33070-1856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42" r="23642"/>
          <a:stretch>
            <a:fillRect/>
          </a:stretch>
        </p:blipFill>
        <p:spPr>
          <a:xfrm>
            <a:off x="214282" y="500042"/>
            <a:ext cx="2372534" cy="4500594"/>
          </a:xfrm>
          <a:prstGeom prst="rect">
            <a:avLst/>
          </a:prstGeom>
        </p:spPr>
      </p:pic>
      <p:pic>
        <p:nvPicPr>
          <p:cNvPr id="5" name="Рисунок 4" descr="iCAD6PCKI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34091" r="24242"/>
          <a:stretch>
            <a:fillRect/>
          </a:stretch>
        </p:blipFill>
        <p:spPr>
          <a:xfrm>
            <a:off x="8215338" y="214290"/>
            <a:ext cx="785818" cy="1809750"/>
          </a:xfrm>
          <a:prstGeom prst="rect">
            <a:avLst/>
          </a:prstGeom>
        </p:spPr>
      </p:pic>
      <p:pic>
        <p:nvPicPr>
          <p:cNvPr id="6" name="Рисунок 5" descr="iCA7JIX5I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571480"/>
            <a:ext cx="1714512" cy="1143008"/>
          </a:xfrm>
          <a:prstGeom prst="rect">
            <a:avLst/>
          </a:prstGeom>
        </p:spPr>
      </p:pic>
      <p:pic>
        <p:nvPicPr>
          <p:cNvPr id="7" name="Рисунок 6" descr="iCASRCJT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E2E2EC"/>
              </a:clrFrom>
              <a:clrTo>
                <a:srgbClr val="E2E2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5000636"/>
            <a:ext cx="2143140" cy="1428760"/>
          </a:xfrm>
          <a:prstGeom prst="rect">
            <a:avLst/>
          </a:prstGeom>
        </p:spPr>
      </p:pic>
      <p:pic>
        <p:nvPicPr>
          <p:cNvPr id="10" name="Рисунок 9" descr="iCA0PPF2W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0892" y="4500570"/>
            <a:ext cx="1638302" cy="1096047"/>
          </a:xfrm>
          <a:prstGeom prst="rect">
            <a:avLst/>
          </a:prstGeom>
        </p:spPr>
      </p:pic>
      <p:pic>
        <p:nvPicPr>
          <p:cNvPr id="12" name="Рисунок 11" descr="iCA3SKDVV.jpg"/>
          <p:cNvPicPr>
            <a:picLocks noChangeAspect="1"/>
          </p:cNvPicPr>
          <p:nvPr/>
        </p:nvPicPr>
        <p:blipFill>
          <a:blip r:embed="rId9"/>
          <a:srcRect l="43902"/>
          <a:stretch>
            <a:fillRect/>
          </a:stretch>
        </p:blipFill>
        <p:spPr>
          <a:xfrm>
            <a:off x="5857884" y="714356"/>
            <a:ext cx="1971676" cy="1809750"/>
          </a:xfrm>
          <a:prstGeom prst="rect">
            <a:avLst/>
          </a:prstGeom>
        </p:spPr>
      </p:pic>
      <p:pic>
        <p:nvPicPr>
          <p:cNvPr id="13" name="Рисунок 12" descr="предметы (243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10251" y="2428868"/>
            <a:ext cx="1533749" cy="1000132"/>
          </a:xfrm>
          <a:prstGeom prst="rect">
            <a:avLst/>
          </a:prstGeom>
        </p:spPr>
      </p:pic>
      <p:pic>
        <p:nvPicPr>
          <p:cNvPr id="14" name="Рисунок 13" descr="134287.png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1357298"/>
            <a:ext cx="1690691" cy="1690691"/>
          </a:xfrm>
          <a:prstGeom prst="rect">
            <a:avLst/>
          </a:prstGeom>
        </p:spPr>
      </p:pic>
      <p:pic>
        <p:nvPicPr>
          <p:cNvPr id="16" name="Рисунок 15" descr="maxresdefault-2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62" r="15625"/>
          <a:stretch>
            <a:fillRect/>
          </a:stretch>
        </p:blipFill>
        <p:spPr>
          <a:xfrm>
            <a:off x="5715008" y="3000372"/>
            <a:ext cx="1696665" cy="1357322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786710" y="6143644"/>
            <a:ext cx="1000132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53469E-6 L -0.19687 0.13645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8585E-6 L -0.46459 -0.105 " pathEditMode="relative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19149E-6 L -0.56701 0.1154 " pathEditMode="relative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2.39593E-6 L -0.42535 0.2833 " pathEditMode="relative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e-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7857" t="3222" r="7143" b="4781"/>
          <a:stretch>
            <a:fillRect/>
          </a:stretch>
        </p:blipFill>
        <p:spPr>
          <a:xfrm flipH="1">
            <a:off x="1428728" y="3214686"/>
            <a:ext cx="4214842" cy="3643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20" y="142852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Допоможи Сергійкові покласти до кошика шкільне приладдя.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 descr="kids-boy-carrying-book-cartoon_33070-1806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 l="26038" r="26038"/>
          <a:stretch>
            <a:fillRect/>
          </a:stretch>
        </p:blipFill>
        <p:spPr>
          <a:xfrm flipH="1">
            <a:off x="0" y="714356"/>
            <a:ext cx="2362263" cy="4929222"/>
          </a:xfrm>
          <a:prstGeom prst="rect">
            <a:avLst/>
          </a:prstGeom>
        </p:spPr>
      </p:pic>
      <p:pic>
        <p:nvPicPr>
          <p:cNvPr id="5" name="Рисунок 4" descr="31 - копи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428604"/>
            <a:ext cx="1928826" cy="1938568"/>
          </a:xfrm>
          <a:prstGeom prst="rect">
            <a:avLst/>
          </a:prstGeom>
        </p:spPr>
      </p:pic>
      <p:pic>
        <p:nvPicPr>
          <p:cNvPr id="6" name="Рисунок 5" descr="30 - копия (3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9F5F4"/>
              </a:clrFrom>
              <a:clrTo>
                <a:srgbClr val="F9F5F4">
                  <a:alpha val="0"/>
                </a:srgbClr>
              </a:clrTo>
            </a:clrChange>
          </a:blip>
          <a:srcRect l="-1149" t="7281" r="3801" b="8925"/>
          <a:stretch>
            <a:fillRect/>
          </a:stretch>
        </p:blipFill>
        <p:spPr>
          <a:xfrm>
            <a:off x="4643438" y="714356"/>
            <a:ext cx="2286016" cy="1976048"/>
          </a:xfrm>
          <a:prstGeom prst="rect">
            <a:avLst/>
          </a:prstGeom>
        </p:spPr>
      </p:pic>
      <p:pic>
        <p:nvPicPr>
          <p:cNvPr id="7" name="Рисунок 6" descr="kras2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0496" y="2786058"/>
            <a:ext cx="1893947" cy="1417546"/>
          </a:xfrm>
          <a:prstGeom prst="rect">
            <a:avLst/>
          </a:prstGeom>
        </p:spPr>
      </p:pic>
      <p:pic>
        <p:nvPicPr>
          <p:cNvPr id="8" name="Рисунок 7" descr="Без названия (1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414879">
            <a:off x="6212465" y="1021674"/>
            <a:ext cx="2267229" cy="1211158"/>
          </a:xfrm>
          <a:prstGeom prst="rect">
            <a:avLst/>
          </a:prstGeom>
        </p:spPr>
      </p:pic>
      <p:pic>
        <p:nvPicPr>
          <p:cNvPr id="9" name="Рисунок 8" descr="3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2357430"/>
            <a:ext cx="2021675" cy="1132138"/>
          </a:xfrm>
          <a:prstGeom prst="rect">
            <a:avLst/>
          </a:prstGeom>
        </p:spPr>
      </p:pic>
      <p:pic>
        <p:nvPicPr>
          <p:cNvPr id="10" name="Рисунок 9" descr="3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AF6F5"/>
              </a:clrFrom>
              <a:clrTo>
                <a:srgbClr val="FAF6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5000636"/>
            <a:ext cx="1482456" cy="1684210"/>
          </a:xfrm>
          <a:prstGeom prst="rect">
            <a:avLst/>
          </a:prstGeom>
        </p:spPr>
      </p:pic>
      <p:pic>
        <p:nvPicPr>
          <p:cNvPr id="11" name="Рисунок 10" descr="предметы (19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7FBFE"/>
              </a:clrFrom>
              <a:clrTo>
                <a:srgbClr val="F7FB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1357298"/>
            <a:ext cx="1600200" cy="2032000"/>
          </a:xfrm>
          <a:prstGeom prst="rect">
            <a:avLst/>
          </a:prstGeom>
        </p:spPr>
      </p:pic>
      <p:pic>
        <p:nvPicPr>
          <p:cNvPr id="12" name="Рисунок 11" descr="29 - копия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AF8F9"/>
              </a:clrFrom>
              <a:clrTo>
                <a:srgbClr val="FAF8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3929066"/>
            <a:ext cx="1379026" cy="1667581"/>
          </a:xfrm>
          <a:prstGeom prst="rect">
            <a:avLst/>
          </a:prstGeom>
        </p:spPr>
      </p:pic>
      <p:pic>
        <p:nvPicPr>
          <p:cNvPr id="13" name="Рисунок 12" descr="предметы (292)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86578" y="3571876"/>
            <a:ext cx="2172003" cy="2295846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643834" y="6215082"/>
            <a:ext cx="1000132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7.9556E-6 L -0.14965 0.45096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09158E-6 L -0.33073 0.26226 " pathEditMode="relative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019E-7 L -0.36232 0.29371 " pathEditMode="relative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2.79371E-6 L -0.35435 0.20976 " pathEditMode="relative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06938E-6 L -0.19688 0.15749 " pathEditMode="relative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17946E-6 L 0.2441 -0.26225 " pathEditMode="relative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ez-imopropropropreni-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238" r="14004" b="6607"/>
          <a:stretch>
            <a:fillRect/>
          </a:stretch>
        </p:blipFill>
        <p:spPr>
          <a:xfrm>
            <a:off x="928662" y="2857496"/>
            <a:ext cx="3643338" cy="3500462"/>
          </a:xfrm>
          <a:prstGeom prst="rect">
            <a:avLst/>
          </a:prstGeom>
        </p:spPr>
      </p:pic>
      <p:pic>
        <p:nvPicPr>
          <p:cNvPr id="9" name="Рисунок 8" descr="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67" t="6250" r="6249" b="6249"/>
          <a:stretch>
            <a:fillRect/>
          </a:stretch>
        </p:blipFill>
        <p:spPr>
          <a:xfrm>
            <a:off x="4786314" y="5214950"/>
            <a:ext cx="1428760" cy="1395533"/>
          </a:xfrm>
          <a:prstGeom prst="rect">
            <a:avLst/>
          </a:prstGeom>
        </p:spPr>
      </p:pic>
      <p:pic>
        <p:nvPicPr>
          <p:cNvPr id="2" name="Рисунок 1" descr="unnamed (1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14282" y="642918"/>
            <a:ext cx="3015883" cy="3929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142852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Допоможи Іринці покласти до кошика музичні іграшки.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18458247-illustration-von-einem-großen-spielzeug-trommel-auf-weißem-hintergrund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214290"/>
            <a:ext cx="1760082" cy="1705926"/>
          </a:xfrm>
          <a:prstGeom prst="rect">
            <a:avLst/>
          </a:prstGeom>
        </p:spPr>
      </p:pic>
      <p:pic>
        <p:nvPicPr>
          <p:cNvPr id="5" name="Рисунок 4" descr="bell_PNG536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214678" y="785794"/>
            <a:ext cx="1859181" cy="2143140"/>
          </a:xfrm>
          <a:prstGeom prst="rect">
            <a:avLst/>
          </a:prstGeom>
        </p:spPr>
      </p:pic>
      <p:pic>
        <p:nvPicPr>
          <p:cNvPr id="6" name="Рисунок 5" descr="8-Dubbele-Rij-Tamboerijn-Trommel-Bel-Berken-Metal-Jingles-Percussion-Musical-Educatief-Speelgoed-Instrument-voor-KTV.jpg_640x64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1785926"/>
            <a:ext cx="1643074" cy="1643074"/>
          </a:xfrm>
          <a:prstGeom prst="rect">
            <a:avLst/>
          </a:prstGeom>
        </p:spPr>
      </p:pic>
      <p:pic>
        <p:nvPicPr>
          <p:cNvPr id="7" name="Рисунок 6" descr="127665535_images_14303834724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91" t="23958" r="7291" b="22916"/>
          <a:stretch>
            <a:fillRect/>
          </a:stretch>
        </p:blipFill>
        <p:spPr>
          <a:xfrm>
            <a:off x="6500826" y="5072074"/>
            <a:ext cx="2067500" cy="1285884"/>
          </a:xfrm>
          <a:prstGeom prst="rect">
            <a:avLst/>
          </a:prstGeom>
        </p:spPr>
      </p:pic>
      <p:pic>
        <p:nvPicPr>
          <p:cNvPr id="10" name="Рисунок 9" descr="предметы (393)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9124" y="2857496"/>
            <a:ext cx="2346499" cy="2000567"/>
          </a:xfrm>
          <a:prstGeom prst="rect">
            <a:avLst/>
          </a:prstGeom>
        </p:spPr>
      </p:pic>
      <p:pic>
        <p:nvPicPr>
          <p:cNvPr id="11" name="Рисунок 10" descr="iCAG8PQQM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785794"/>
            <a:ext cx="1357322" cy="1357322"/>
          </a:xfrm>
          <a:prstGeom prst="rect">
            <a:avLst/>
          </a:prstGeom>
        </p:spPr>
      </p:pic>
      <p:pic>
        <p:nvPicPr>
          <p:cNvPr id="12" name="Рисунок 11" descr="предметы (265)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43702" y="3429000"/>
            <a:ext cx="2257740" cy="1733792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643834" y="6215082"/>
            <a:ext cx="1000132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81036E-6 L -0.22049 0.26226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10823E-6 L -0.59861 0.40911 " pathEditMode="relative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95097E-6 L -0.49617 0.18871 " pathEditMode="relative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4.47734E-6 L -0.33072 -0.31452 " pathEditMode="relative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79186E-6 L -0.53542 -0.29394 " pathEditMode="relative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и-ый-шарж-ма-ьчика-8641983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 r="23827"/>
          <a:stretch>
            <a:fillRect/>
          </a:stretch>
        </p:blipFill>
        <p:spPr>
          <a:xfrm>
            <a:off x="0" y="571480"/>
            <a:ext cx="3151170" cy="5572164"/>
          </a:xfrm>
          <a:prstGeom prst="rect">
            <a:avLst/>
          </a:prstGeom>
        </p:spPr>
      </p:pic>
      <p:pic>
        <p:nvPicPr>
          <p:cNvPr id="12" name="Рисунок 11" descr="ke-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886"/>
          <a:stretch>
            <a:fillRect/>
          </a:stretch>
        </p:blipFill>
        <p:spPr>
          <a:xfrm flipH="1">
            <a:off x="1357290" y="3071786"/>
            <a:ext cx="4055174" cy="3786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142852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Допоможи Мишкові покласти до кошика </a:t>
            </a:r>
            <a:r>
              <a:rPr lang="uk-UA" dirty="0" smtClean="0">
                <a:latin typeface="Comic Sans MS" pitchFamily="66" charset="0"/>
              </a:rPr>
              <a:t>іграшковий транспорт.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 descr="119_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642918"/>
            <a:ext cx="1834624" cy="1223956"/>
          </a:xfrm>
          <a:prstGeom prst="rect">
            <a:avLst/>
          </a:prstGeom>
        </p:spPr>
      </p:pic>
      <p:pic>
        <p:nvPicPr>
          <p:cNvPr id="6" name="Рисунок 5" descr="cbdxr65spr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307" b="20000"/>
          <a:stretch>
            <a:fillRect/>
          </a:stretch>
        </p:blipFill>
        <p:spPr>
          <a:xfrm>
            <a:off x="6500826" y="4429132"/>
            <a:ext cx="1981200" cy="1143008"/>
          </a:xfrm>
          <a:prstGeom prst="rect">
            <a:avLst/>
          </a:prstGeom>
        </p:spPr>
      </p:pic>
      <p:pic>
        <p:nvPicPr>
          <p:cNvPr id="7" name="Рисунок 6" descr="iCA7X5H1M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2571744"/>
            <a:ext cx="2083734" cy="1214446"/>
          </a:xfrm>
          <a:prstGeom prst="rect">
            <a:avLst/>
          </a:prstGeom>
        </p:spPr>
      </p:pic>
      <p:pic>
        <p:nvPicPr>
          <p:cNvPr id="8" name="Рисунок 7" descr="м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4516" b="22580"/>
          <a:stretch>
            <a:fillRect/>
          </a:stretch>
        </p:blipFill>
        <p:spPr>
          <a:xfrm>
            <a:off x="4572000" y="714356"/>
            <a:ext cx="1817082" cy="1143008"/>
          </a:xfrm>
          <a:prstGeom prst="rect">
            <a:avLst/>
          </a:prstGeom>
        </p:spPr>
      </p:pic>
      <p:pic>
        <p:nvPicPr>
          <p:cNvPr id="9" name="Рисунок 8" descr="iCA9JIE2N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2000240"/>
            <a:ext cx="2381254" cy="1190627"/>
          </a:xfrm>
          <a:prstGeom prst="rect">
            <a:avLst/>
          </a:prstGeom>
        </p:spPr>
      </p:pic>
      <p:pic>
        <p:nvPicPr>
          <p:cNvPr id="10" name="Рисунок 9" descr="29 - копия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3214686"/>
            <a:ext cx="1358759" cy="1643074"/>
          </a:xfrm>
          <a:prstGeom prst="rect">
            <a:avLst/>
          </a:prstGeom>
        </p:spPr>
      </p:pic>
      <p:pic>
        <p:nvPicPr>
          <p:cNvPr id="11" name="Рисунок 10" descr="iCAPHPSQX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4857760"/>
            <a:ext cx="1500198" cy="1750231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15272" y="6143644"/>
            <a:ext cx="1000132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9.71323E-7 L -0.26771 0.37766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022E-7 L -0.4882 0.42993 " pathEditMode="relative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52266E-6 L -0.504 0.18871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3876E-7 L -0.48819 -0.1154 " pathEditMode="relative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Допоможи </a:t>
            </a:r>
            <a:r>
              <a:rPr lang="uk-UA" dirty="0" err="1" smtClean="0">
                <a:latin typeface="Comic Sans MS" pitchFamily="66" charset="0"/>
              </a:rPr>
              <a:t>тотові</a:t>
            </a:r>
            <a:r>
              <a:rPr lang="uk-UA" dirty="0" smtClean="0">
                <a:latin typeface="Comic Sans MS" pitchFamily="66" charset="0"/>
              </a:rPr>
              <a:t> покласти до кошика електроприлади.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6a00d8345263cd69e201b8d165fac4970c-640x49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45" t="7317" r="72481" b="3659"/>
          <a:stretch>
            <a:fillRect/>
          </a:stretch>
        </p:blipFill>
        <p:spPr>
          <a:xfrm>
            <a:off x="428596" y="642918"/>
            <a:ext cx="1928826" cy="5866846"/>
          </a:xfrm>
          <a:prstGeom prst="rect">
            <a:avLst/>
          </a:prstGeom>
        </p:spPr>
      </p:pic>
      <p:pic>
        <p:nvPicPr>
          <p:cNvPr id="5" name="Рисунок 4" descr="Supermarket-Children-Shopping-Trolley-Kids-Metal-Shopping-Cart-Kids-Shopping-Cart-with-Fla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27" t="14545" r="18636" b="2272"/>
          <a:stretch>
            <a:fillRect/>
          </a:stretch>
        </p:blipFill>
        <p:spPr>
          <a:xfrm flipH="1">
            <a:off x="1071538" y="3412363"/>
            <a:ext cx="3286148" cy="3445637"/>
          </a:xfrm>
          <a:prstGeom prst="rect">
            <a:avLst/>
          </a:prstGeom>
        </p:spPr>
      </p:pic>
      <p:pic>
        <p:nvPicPr>
          <p:cNvPr id="6" name="Рисунок 5" descr="4 - копия (3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rcRect r="3946"/>
          <a:stretch>
            <a:fillRect/>
          </a:stretch>
        </p:blipFill>
        <p:spPr>
          <a:xfrm>
            <a:off x="3286116" y="714356"/>
            <a:ext cx="1571636" cy="2162317"/>
          </a:xfrm>
          <a:prstGeom prst="rect">
            <a:avLst/>
          </a:prstGeom>
        </p:spPr>
      </p:pic>
      <p:pic>
        <p:nvPicPr>
          <p:cNvPr id="7" name="Рисунок 6" descr="iCAC3IT6D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571480"/>
            <a:ext cx="1075330" cy="1428760"/>
          </a:xfrm>
          <a:prstGeom prst="rect">
            <a:avLst/>
          </a:prstGeom>
        </p:spPr>
      </p:pic>
      <p:pic>
        <p:nvPicPr>
          <p:cNvPr id="8" name="Рисунок 7" descr="iCADGRIPK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1428736"/>
            <a:ext cx="1500198" cy="1500198"/>
          </a:xfrm>
          <a:prstGeom prst="rect">
            <a:avLst/>
          </a:prstGeom>
        </p:spPr>
      </p:pic>
      <p:pic>
        <p:nvPicPr>
          <p:cNvPr id="9" name="Рисунок 8" descr="Без названия (3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3643314"/>
            <a:ext cx="1285884" cy="1246405"/>
          </a:xfrm>
          <a:prstGeom prst="rect">
            <a:avLst/>
          </a:prstGeom>
        </p:spPr>
      </p:pic>
      <p:pic>
        <p:nvPicPr>
          <p:cNvPr id="10" name="Рисунок 9" descr="iCAVMVXPC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71744"/>
            <a:ext cx="1428760" cy="1428760"/>
          </a:xfrm>
          <a:prstGeom prst="rect">
            <a:avLst/>
          </a:prstGeom>
        </p:spPr>
      </p:pic>
      <p:pic>
        <p:nvPicPr>
          <p:cNvPr id="11" name="Рисунок 10" descr="korablik_10_007 - копия (4).bmp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2786058"/>
            <a:ext cx="1071570" cy="1838040"/>
          </a:xfrm>
          <a:prstGeom prst="rect">
            <a:avLst/>
          </a:prstGeom>
        </p:spPr>
      </p:pic>
      <p:pic>
        <p:nvPicPr>
          <p:cNvPr id="12" name="Рисунок 11" descr="iCARTWDM4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5000636"/>
            <a:ext cx="2037863" cy="1428760"/>
          </a:xfrm>
          <a:prstGeom prst="rect">
            <a:avLst/>
          </a:prstGeom>
        </p:spPr>
      </p:pic>
      <p:pic>
        <p:nvPicPr>
          <p:cNvPr id="13" name="Рисунок 12" descr="предметы (327)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7143768" y="4500570"/>
            <a:ext cx="1486214" cy="928884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715272" y="6143644"/>
            <a:ext cx="1000132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6.0407E-6 L -0.20485 0.34621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54487E-6 L -0.40173 0.30412 " pathEditMode="relative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3876E-6 L -0.53559 0.41952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93895E-6 L -0.55903 0.13646 " pathEditMode="relative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2.15541E-6 L -0.39375 0.0525 " pathEditMode="relative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146</Words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31</cp:revision>
  <dcterms:created xsi:type="dcterms:W3CDTF">2020-03-26T11:30:30Z</dcterms:created>
  <dcterms:modified xsi:type="dcterms:W3CDTF">2020-03-30T16:51:59Z</dcterms:modified>
</cp:coreProperties>
</file>