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96" autoAdjust="0"/>
    <p:restoredTop sz="94660"/>
  </p:normalViewPr>
  <p:slideViewPr>
    <p:cSldViewPr>
      <p:cViewPr varScale="1">
        <p:scale>
          <a:sx n="70" d="100"/>
          <a:sy n="70" d="100"/>
        </p:scale>
        <p:origin x="-7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13.jpeg"/><Relationship Id="rId3" Type="http://schemas.openxmlformats.org/officeDocument/2006/relationships/audio" Target="../media/audio2.wav"/><Relationship Id="rId7" Type="http://schemas.openxmlformats.org/officeDocument/2006/relationships/image" Target="../media/image81.jpeg"/><Relationship Id="rId12" Type="http://schemas.openxmlformats.org/officeDocument/2006/relationships/image" Target="../media/image8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83.jpeg"/><Relationship Id="rId5" Type="http://schemas.openxmlformats.org/officeDocument/2006/relationships/image" Target="../media/image5.jpeg"/><Relationship Id="rId15" Type="http://schemas.openxmlformats.org/officeDocument/2006/relationships/image" Target="../media/image86.jpeg"/><Relationship Id="rId10" Type="http://schemas.openxmlformats.org/officeDocument/2006/relationships/image" Target="../media/image56.jpeg"/><Relationship Id="rId4" Type="http://schemas.openxmlformats.org/officeDocument/2006/relationships/image" Target="../media/image80.jpeg"/><Relationship Id="rId9" Type="http://schemas.openxmlformats.org/officeDocument/2006/relationships/image" Target="../media/image82.jpeg"/><Relationship Id="rId14" Type="http://schemas.openxmlformats.org/officeDocument/2006/relationships/image" Target="../media/image8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92.jpeg"/><Relationship Id="rId3" Type="http://schemas.openxmlformats.org/officeDocument/2006/relationships/audio" Target="../media/audio2.wav"/><Relationship Id="rId7" Type="http://schemas.openxmlformats.org/officeDocument/2006/relationships/image" Target="../media/image88.png"/><Relationship Id="rId12" Type="http://schemas.openxmlformats.org/officeDocument/2006/relationships/image" Target="../media/image9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90.jpeg"/><Relationship Id="rId5" Type="http://schemas.openxmlformats.org/officeDocument/2006/relationships/image" Target="../media/image5.jpeg"/><Relationship Id="rId10" Type="http://schemas.openxmlformats.org/officeDocument/2006/relationships/image" Target="../media/image11.jpeg"/><Relationship Id="rId4" Type="http://schemas.openxmlformats.org/officeDocument/2006/relationships/image" Target="../media/image87.jpeg"/><Relationship Id="rId9" Type="http://schemas.openxmlformats.org/officeDocument/2006/relationships/image" Target="../media/image89.jpeg"/><Relationship Id="rId14" Type="http://schemas.openxmlformats.org/officeDocument/2006/relationships/image" Target="../media/image9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audio" Target="../media/audio2.wav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audio" Target="../media/audio1.wav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audio" Target="../media/audio2.wav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5.jpeg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4" Type="http://schemas.openxmlformats.org/officeDocument/2006/relationships/image" Target="../media/image17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openxmlformats.org/officeDocument/2006/relationships/audio" Target="../media/audio2.wav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jpeg"/><Relationship Id="rId5" Type="http://schemas.openxmlformats.org/officeDocument/2006/relationships/image" Target="../media/image5.jpeg"/><Relationship Id="rId15" Type="http://schemas.openxmlformats.org/officeDocument/2006/relationships/image" Target="../media/image38.jpeg"/><Relationship Id="rId10" Type="http://schemas.openxmlformats.org/officeDocument/2006/relationships/image" Target="../media/image33.jpeg"/><Relationship Id="rId4" Type="http://schemas.openxmlformats.org/officeDocument/2006/relationships/image" Target="../media/image28.jpeg"/><Relationship Id="rId9" Type="http://schemas.openxmlformats.org/officeDocument/2006/relationships/image" Target="../media/image32.jpeg"/><Relationship Id="rId14" Type="http://schemas.openxmlformats.org/officeDocument/2006/relationships/image" Target="../media/image3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jpeg"/><Relationship Id="rId3" Type="http://schemas.openxmlformats.org/officeDocument/2006/relationships/audio" Target="../media/audio2.wav"/><Relationship Id="rId7" Type="http://schemas.openxmlformats.org/officeDocument/2006/relationships/image" Target="../media/image41.jpeg"/><Relationship Id="rId12" Type="http://schemas.openxmlformats.org/officeDocument/2006/relationships/image" Target="../media/image4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5.jpeg"/><Relationship Id="rId15" Type="http://schemas.openxmlformats.org/officeDocument/2006/relationships/image" Target="../media/image49.jpeg"/><Relationship Id="rId10" Type="http://schemas.openxmlformats.org/officeDocument/2006/relationships/image" Target="../media/image44.jpeg"/><Relationship Id="rId4" Type="http://schemas.openxmlformats.org/officeDocument/2006/relationships/image" Target="../media/image39.jpeg"/><Relationship Id="rId9" Type="http://schemas.openxmlformats.org/officeDocument/2006/relationships/image" Target="../media/image43.png"/><Relationship Id="rId14" Type="http://schemas.openxmlformats.org/officeDocument/2006/relationships/image" Target="../media/image4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image" Target="../media/image58.jpeg"/><Relationship Id="rId3" Type="http://schemas.openxmlformats.org/officeDocument/2006/relationships/audio" Target="../media/audio2.wav"/><Relationship Id="rId7" Type="http://schemas.openxmlformats.org/officeDocument/2006/relationships/image" Target="../media/image52.jpeg"/><Relationship Id="rId12" Type="http://schemas.openxmlformats.org/officeDocument/2006/relationships/image" Target="../media/image5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11" Type="http://schemas.openxmlformats.org/officeDocument/2006/relationships/image" Target="../media/image56.jpeg"/><Relationship Id="rId5" Type="http://schemas.openxmlformats.org/officeDocument/2006/relationships/image" Target="../media/image5.jpeg"/><Relationship Id="rId10" Type="http://schemas.openxmlformats.org/officeDocument/2006/relationships/image" Target="../media/image55.jpeg"/><Relationship Id="rId4" Type="http://schemas.openxmlformats.org/officeDocument/2006/relationships/image" Target="../media/image50.jpeg"/><Relationship Id="rId9" Type="http://schemas.openxmlformats.org/officeDocument/2006/relationships/image" Target="../media/image54.jpeg"/><Relationship Id="rId14" Type="http://schemas.openxmlformats.org/officeDocument/2006/relationships/image" Target="../media/image5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13" Type="http://schemas.openxmlformats.org/officeDocument/2006/relationships/image" Target="../media/image18.jpeg"/><Relationship Id="rId3" Type="http://schemas.openxmlformats.org/officeDocument/2006/relationships/audio" Target="../media/audio2.wav"/><Relationship Id="rId7" Type="http://schemas.openxmlformats.org/officeDocument/2006/relationships/image" Target="../media/image61.jpeg"/><Relationship Id="rId12" Type="http://schemas.openxmlformats.org/officeDocument/2006/relationships/image" Target="../media/image6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65.jpeg"/><Relationship Id="rId5" Type="http://schemas.openxmlformats.org/officeDocument/2006/relationships/image" Target="../media/image5.jpeg"/><Relationship Id="rId10" Type="http://schemas.openxmlformats.org/officeDocument/2006/relationships/image" Target="../media/image64.jpeg"/><Relationship Id="rId4" Type="http://schemas.openxmlformats.org/officeDocument/2006/relationships/image" Target="../media/image60.jpeg"/><Relationship Id="rId9" Type="http://schemas.openxmlformats.org/officeDocument/2006/relationships/image" Target="../media/image63.jpeg"/><Relationship Id="rId14" Type="http://schemas.openxmlformats.org/officeDocument/2006/relationships/image" Target="../media/image5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2.jpeg"/><Relationship Id="rId3" Type="http://schemas.openxmlformats.org/officeDocument/2006/relationships/audio" Target="../media/audio2.wav"/><Relationship Id="rId7" Type="http://schemas.openxmlformats.org/officeDocument/2006/relationships/image" Target="../media/image36.jpeg"/><Relationship Id="rId12" Type="http://schemas.openxmlformats.org/officeDocument/2006/relationships/image" Target="../media/image7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11" Type="http://schemas.openxmlformats.org/officeDocument/2006/relationships/image" Target="../media/image70.jpeg"/><Relationship Id="rId5" Type="http://schemas.openxmlformats.org/officeDocument/2006/relationships/image" Target="../media/image5.jpeg"/><Relationship Id="rId10" Type="http://schemas.openxmlformats.org/officeDocument/2006/relationships/image" Target="../media/image44.jpeg"/><Relationship Id="rId4" Type="http://schemas.openxmlformats.org/officeDocument/2006/relationships/image" Target="../media/image67.jpeg"/><Relationship Id="rId9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78.jpeg"/><Relationship Id="rId3" Type="http://schemas.openxmlformats.org/officeDocument/2006/relationships/audio" Target="../media/audio2.wav"/><Relationship Id="rId7" Type="http://schemas.openxmlformats.org/officeDocument/2006/relationships/image" Target="../media/image35.jpeg"/><Relationship Id="rId12" Type="http://schemas.openxmlformats.org/officeDocument/2006/relationships/image" Target="../media/image7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11" Type="http://schemas.openxmlformats.org/officeDocument/2006/relationships/image" Target="../media/image76.jpeg"/><Relationship Id="rId5" Type="http://schemas.openxmlformats.org/officeDocument/2006/relationships/image" Target="../media/image18.jpeg"/><Relationship Id="rId10" Type="http://schemas.openxmlformats.org/officeDocument/2006/relationships/image" Target="../media/image75.jpeg"/><Relationship Id="rId4" Type="http://schemas.openxmlformats.org/officeDocument/2006/relationships/image" Target="../media/image5.jpeg"/><Relationship Id="rId9" Type="http://schemas.openxmlformats.org/officeDocument/2006/relationships/image" Target="../media/image74.jpeg"/><Relationship Id="rId14" Type="http://schemas.openxmlformats.org/officeDocument/2006/relationships/image" Target="../media/image7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285728"/>
            <a:ext cx="7643866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7200" i="1" dirty="0" smtClean="0">
                <a:solidFill>
                  <a:srgbClr val="7030A0"/>
                </a:solidFill>
                <a:latin typeface="Gabriola" pitchFamily="82" charset="0"/>
              </a:rPr>
              <a:t>Закріплюємо цифри</a:t>
            </a:r>
          </a:p>
          <a:p>
            <a:pPr algn="ctr"/>
            <a:r>
              <a:rPr lang="uk-UA" sz="7200" i="1" dirty="0" smtClean="0">
                <a:solidFill>
                  <a:srgbClr val="7030A0"/>
                </a:solidFill>
                <a:latin typeface="Gabriola" pitchFamily="82" charset="0"/>
              </a:rPr>
              <a:t>з веселими малюками</a:t>
            </a:r>
            <a:endParaRPr lang="ru-RU" sz="7200" i="1" dirty="0">
              <a:solidFill>
                <a:srgbClr val="7030A0"/>
              </a:solidFill>
              <a:latin typeface="Gabriola" pitchFamily="82" charset="0"/>
            </a:endParaRPr>
          </a:p>
        </p:txBody>
      </p:sp>
      <p:pic>
        <p:nvPicPr>
          <p:cNvPr id="3" name="Рисунок 2" descr="foil-balloon-shary39-00-4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3000372"/>
            <a:ext cx="2428868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Таня\Downloads\e0fc5d3420e1f54016c75d88f7eeb06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2928934"/>
            <a:ext cx="2665513" cy="2857520"/>
          </a:xfrm>
          <a:prstGeom prst="rect">
            <a:avLst/>
          </a:prstGeom>
          <a:noFill/>
        </p:spPr>
      </p:pic>
      <p:sp>
        <p:nvSpPr>
          <p:cNvPr id="6" name="TextBox 7"/>
          <p:cNvSpPr txBox="1"/>
          <p:nvPr/>
        </p:nvSpPr>
        <p:spPr>
          <a:xfrm>
            <a:off x="3000364" y="5357826"/>
            <a:ext cx="3429024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i="1" dirty="0" smtClean="0">
                <a:latin typeface="Bookman Old Style" pitchFamily="18" charset="0"/>
              </a:rPr>
              <a:t>підготувала </a:t>
            </a:r>
          </a:p>
          <a:p>
            <a:pPr algn="ctr"/>
            <a:r>
              <a:rPr lang="uk-UA" i="1" dirty="0" smtClean="0">
                <a:latin typeface="Bookman Old Style" pitchFamily="18" charset="0"/>
              </a:rPr>
              <a:t>вчитель-дефектолог</a:t>
            </a:r>
          </a:p>
          <a:p>
            <a:pPr algn="ctr"/>
            <a:r>
              <a:rPr lang="uk-UA" i="1" dirty="0" err="1" smtClean="0">
                <a:latin typeface="Bookman Old Style" pitchFamily="18" charset="0"/>
              </a:rPr>
              <a:t>КЗ</a:t>
            </a:r>
            <a:r>
              <a:rPr lang="uk-UA" i="1" dirty="0" smtClean="0">
                <a:latin typeface="Bookman Old Style" pitchFamily="18" charset="0"/>
              </a:rPr>
              <a:t> “ДНЗ № 122 КТ” КМР</a:t>
            </a:r>
          </a:p>
          <a:p>
            <a:pPr algn="ctr"/>
            <a:r>
              <a:rPr lang="uk-UA" i="1" dirty="0" smtClean="0">
                <a:latin typeface="Bookman Old Style" pitchFamily="18" charset="0"/>
              </a:rPr>
              <a:t>Волобоєва Т.В.</a:t>
            </a:r>
            <a:endParaRPr lang="ru-RU" i="1" dirty="0">
              <a:latin typeface="Bookman Old Style" pitchFamily="18" charset="0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572396" y="6143644"/>
            <a:ext cx="1214446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716477fbad8d6e1fd3295f7216ae658.jpg"/>
          <p:cNvPicPr>
            <a:picLocks noChangeAspect="1"/>
          </p:cNvPicPr>
          <p:nvPr/>
        </p:nvPicPr>
        <p:blipFill>
          <a:blip r:embed="rId4"/>
          <a:srcRect r="28191"/>
          <a:stretch>
            <a:fillRect/>
          </a:stretch>
        </p:blipFill>
        <p:spPr>
          <a:xfrm>
            <a:off x="214282" y="1428736"/>
            <a:ext cx="2914456" cy="31432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142852"/>
            <a:ext cx="80724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i="1" dirty="0" smtClean="0">
                <a:latin typeface="Bookman Old Style" pitchFamily="18" charset="0"/>
              </a:rPr>
              <a:t>Подумай, яку цифру загадав хлопчик. Тепер перевір себе, натисни на  </a:t>
            </a:r>
            <a:r>
              <a:rPr lang="uk-UA" sz="2000" i="1" dirty="0" err="1" smtClean="0">
                <a:latin typeface="Bookman Old Style" pitchFamily="18" charset="0"/>
              </a:rPr>
              <a:t>смайлик</a:t>
            </a:r>
            <a:r>
              <a:rPr lang="uk-UA" sz="2000" i="1" dirty="0" smtClean="0">
                <a:latin typeface="Bookman Old Style" pitchFamily="18" charset="0"/>
              </a:rPr>
              <a:t>, правильно, це цифра 2.</a:t>
            </a:r>
          </a:p>
          <a:p>
            <a:pPr algn="ctr"/>
            <a:r>
              <a:rPr lang="uk-UA" sz="2000" i="1" dirty="0" smtClean="0">
                <a:latin typeface="Bookman Old Style" pitchFamily="18" charset="0"/>
              </a:rPr>
              <a:t>А зараз прибери всі зайві цифри , натисни на них і вони зникнуть. Які цифри залишились?  На що вони схожі?</a:t>
            </a:r>
            <a:endParaRPr lang="ru-RU" sz="2000" i="1" dirty="0"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5214950"/>
            <a:ext cx="1500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latin typeface="Bookman Old Style" pitchFamily="18" charset="0"/>
              </a:rPr>
              <a:t>2</a:t>
            </a:r>
            <a:endParaRPr lang="ru-RU" sz="6000" b="1" dirty="0">
              <a:latin typeface="Bookman Old Style" pitchFamily="18" charset="0"/>
            </a:endParaRPr>
          </a:p>
        </p:txBody>
      </p:sp>
      <p:pic>
        <p:nvPicPr>
          <p:cNvPr id="5" name="Рисунок 4" descr="f0d6fae2c89b0a59d8538464af6b4abb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34" y="4643446"/>
            <a:ext cx="1785950" cy="2013170"/>
          </a:xfrm>
          <a:prstGeom prst="rect">
            <a:avLst/>
          </a:prstGeom>
        </p:spPr>
      </p:pic>
      <p:pic>
        <p:nvPicPr>
          <p:cNvPr id="6" name="Рисунок 5" descr="5629cedea172c7f5084b1d35ded16201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443"/>
          <a:stretch>
            <a:fillRect/>
          </a:stretch>
        </p:blipFill>
        <p:spPr>
          <a:xfrm>
            <a:off x="4643438" y="2071678"/>
            <a:ext cx="1104179" cy="1357322"/>
          </a:xfrm>
          <a:prstGeom prst="rect">
            <a:avLst/>
          </a:prstGeom>
        </p:spPr>
      </p:pic>
      <p:pic>
        <p:nvPicPr>
          <p:cNvPr id="7" name="Рисунок 6" descr="snake-font-digit-5-vector-949307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5756" r="18067"/>
          <a:stretch>
            <a:fillRect/>
          </a:stretch>
        </p:blipFill>
        <p:spPr>
          <a:xfrm>
            <a:off x="4000496" y="5143512"/>
            <a:ext cx="945131" cy="1500198"/>
          </a:xfrm>
          <a:prstGeom prst="rect">
            <a:avLst/>
          </a:prstGeom>
        </p:spPr>
      </p:pic>
      <p:pic>
        <p:nvPicPr>
          <p:cNvPr id="8" name="Рисунок 7" descr="abstract-rainbow-splashes-8-march-greeting-card-vector-2622408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336" r="15336"/>
          <a:stretch>
            <a:fillRect/>
          </a:stretch>
        </p:blipFill>
        <p:spPr>
          <a:xfrm>
            <a:off x="3500430" y="1500174"/>
            <a:ext cx="927266" cy="1404939"/>
          </a:xfrm>
          <a:prstGeom prst="rect">
            <a:avLst/>
          </a:prstGeom>
        </p:spPr>
      </p:pic>
      <p:pic>
        <p:nvPicPr>
          <p:cNvPr id="9" name="Рисунок 8" descr="800px_COLOURBOX9523029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768" y="4643446"/>
            <a:ext cx="1132110" cy="1240669"/>
          </a:xfrm>
          <a:prstGeom prst="rect">
            <a:avLst/>
          </a:prstGeom>
        </p:spPr>
      </p:pic>
      <p:pic>
        <p:nvPicPr>
          <p:cNvPr id="10" name="Рисунок 9" descr="ornament-4-retro-vector-921572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185" t="17000" r="15336" b="14000"/>
          <a:stretch>
            <a:fillRect/>
          </a:stretch>
        </p:blipFill>
        <p:spPr>
          <a:xfrm>
            <a:off x="7786710" y="1142984"/>
            <a:ext cx="1143008" cy="1571636"/>
          </a:xfrm>
          <a:prstGeom prst="rect">
            <a:avLst/>
          </a:prstGeom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7572396" y="6143644"/>
            <a:ext cx="1214446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6a6d7655e153f263e30bc0eb2b0e7d9b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316"/>
          <a:stretch>
            <a:fillRect/>
          </a:stretch>
        </p:blipFill>
        <p:spPr>
          <a:xfrm>
            <a:off x="3500430" y="3286124"/>
            <a:ext cx="1296252" cy="1590672"/>
          </a:xfrm>
          <a:prstGeom prst="rect">
            <a:avLst/>
          </a:prstGeom>
        </p:spPr>
      </p:pic>
      <p:pic>
        <p:nvPicPr>
          <p:cNvPr id="13" name="Рисунок 12" descr="11659577-números-de-la-historieta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86512" y="1571612"/>
            <a:ext cx="1049353" cy="1571612"/>
          </a:xfrm>
          <a:prstGeom prst="rect">
            <a:avLst/>
          </a:prstGeom>
        </p:spPr>
      </p:pic>
      <p:pic>
        <p:nvPicPr>
          <p:cNvPr id="14" name="Рисунок 13" descr="c31080ba31521f132b2f2ebedc53f484--number-two--on.jpg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72132" y="5143512"/>
            <a:ext cx="1000132" cy="1389072"/>
          </a:xfrm>
          <a:prstGeom prst="rect">
            <a:avLst/>
          </a:prstGeom>
        </p:spPr>
      </p:pic>
      <p:pic>
        <p:nvPicPr>
          <p:cNvPr id="15" name="Рисунок 14" descr="snake-font-digit-2-vector-949302.jpg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72132" y="3286124"/>
            <a:ext cx="1405511" cy="1476377"/>
          </a:xfrm>
          <a:prstGeom prst="rect">
            <a:avLst/>
          </a:prstGeom>
        </p:spPr>
      </p:pic>
      <p:pic>
        <p:nvPicPr>
          <p:cNvPr id="16" name="Рисунок 15" descr="images (8).jpg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667" t="10000" r="16666"/>
          <a:stretch>
            <a:fillRect/>
          </a:stretch>
        </p:blipFill>
        <p:spPr>
          <a:xfrm>
            <a:off x="7572396" y="2857496"/>
            <a:ext cx="1058345" cy="142876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42852"/>
            <a:ext cx="80724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i="1" dirty="0" smtClean="0">
                <a:latin typeface="Bookman Old Style" pitchFamily="18" charset="0"/>
              </a:rPr>
              <a:t>Подумай, яку цифру загадав хлопчик. Тепер перевір себе, натисни на  </a:t>
            </a:r>
            <a:r>
              <a:rPr lang="uk-UA" sz="2000" i="1" dirty="0" err="1" smtClean="0">
                <a:latin typeface="Bookman Old Style" pitchFamily="18" charset="0"/>
              </a:rPr>
              <a:t>смайлик</a:t>
            </a:r>
            <a:r>
              <a:rPr lang="uk-UA" sz="2000" i="1" dirty="0" smtClean="0">
                <a:latin typeface="Bookman Old Style" pitchFamily="18" charset="0"/>
              </a:rPr>
              <a:t>, правильно, це цифра 2.</a:t>
            </a:r>
          </a:p>
          <a:p>
            <a:pPr algn="ctr"/>
            <a:r>
              <a:rPr lang="uk-UA" sz="2000" i="1" dirty="0" smtClean="0">
                <a:latin typeface="Bookman Old Style" pitchFamily="18" charset="0"/>
              </a:rPr>
              <a:t>А зараз прибери всі зайві цифри , натисни на них і вони зникнуть. Які цифри залишились?  На що вони схожі?</a:t>
            </a:r>
            <a:endParaRPr lang="ru-RU" sz="2000" i="1" dirty="0">
              <a:latin typeface="Bookman Old Style" pitchFamily="18" charset="0"/>
            </a:endParaRPr>
          </a:p>
        </p:txBody>
      </p:sp>
      <p:pic>
        <p:nvPicPr>
          <p:cNvPr id="3" name="Рисунок 2" descr="9d48dd0c6a903d9b3caf3a951052b9cd.jpg"/>
          <p:cNvPicPr>
            <a:picLocks noChangeAspect="1"/>
          </p:cNvPicPr>
          <p:nvPr/>
        </p:nvPicPr>
        <p:blipFill>
          <a:blip r:embed="rId4"/>
          <a:srcRect l="1953" t="1482" r="27734" b="1482"/>
          <a:stretch>
            <a:fillRect/>
          </a:stretch>
        </p:blipFill>
        <p:spPr>
          <a:xfrm>
            <a:off x="214282" y="1500174"/>
            <a:ext cx="2946817" cy="31432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5786" y="5214950"/>
            <a:ext cx="1500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latin typeface="Bookman Old Style" pitchFamily="18" charset="0"/>
              </a:rPr>
              <a:t>0</a:t>
            </a:r>
            <a:endParaRPr lang="ru-RU" sz="6000" b="1" dirty="0">
              <a:latin typeface="Bookman Old Style" pitchFamily="18" charset="0"/>
            </a:endParaRPr>
          </a:p>
        </p:txBody>
      </p:sp>
      <p:pic>
        <p:nvPicPr>
          <p:cNvPr id="5" name="Рисунок 4" descr="f0d6fae2c89b0a59d8538464af6b4abb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10" y="4844830"/>
            <a:ext cx="1785950" cy="2013170"/>
          </a:xfrm>
          <a:prstGeom prst="rect">
            <a:avLst/>
          </a:prstGeom>
        </p:spPr>
      </p:pic>
      <p:pic>
        <p:nvPicPr>
          <p:cNvPr id="6" name="Рисунок 5" descr="globo-n-mero-8-gato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7423" r="7423"/>
          <a:stretch>
            <a:fillRect/>
          </a:stretch>
        </p:blipFill>
        <p:spPr>
          <a:xfrm>
            <a:off x="3571868" y="1500174"/>
            <a:ext cx="1459966" cy="1714512"/>
          </a:xfrm>
          <a:prstGeom prst="rect">
            <a:avLst/>
          </a:prstGeom>
        </p:spPr>
      </p:pic>
      <p:pic>
        <p:nvPicPr>
          <p:cNvPr id="7" name="Рисунок 6" descr="6291b200a08c0a0eb250e05fe578e68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3834" y="1357298"/>
            <a:ext cx="1046033" cy="1809746"/>
          </a:xfrm>
          <a:prstGeom prst="rect">
            <a:avLst/>
          </a:prstGeom>
        </p:spPr>
      </p:pic>
      <p:pic>
        <p:nvPicPr>
          <p:cNvPr id="8" name="Рисунок 7" descr="f7765cbdf5d590260b76e19cdc532ae9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821"/>
          <a:stretch>
            <a:fillRect/>
          </a:stretch>
        </p:blipFill>
        <p:spPr>
          <a:xfrm>
            <a:off x="3214678" y="4857760"/>
            <a:ext cx="1284029" cy="1785950"/>
          </a:xfrm>
          <a:prstGeom prst="rect">
            <a:avLst/>
          </a:prstGeom>
        </p:spPr>
      </p:pic>
      <p:pic>
        <p:nvPicPr>
          <p:cNvPr id="9" name="Рисунок 8" descr="images (4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3504" y="5000636"/>
            <a:ext cx="1065930" cy="1500197"/>
          </a:xfrm>
          <a:prstGeom prst="rect">
            <a:avLst/>
          </a:prstGeom>
        </p:spPr>
      </p:pic>
      <p:pic>
        <p:nvPicPr>
          <p:cNvPr id="10" name="Рисунок 9" descr="watch-on-figure-5-vector-492693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487" r="18487" b="8000"/>
          <a:stretch>
            <a:fillRect/>
          </a:stretch>
        </p:blipFill>
        <p:spPr>
          <a:xfrm>
            <a:off x="7643834" y="3500438"/>
            <a:ext cx="823088" cy="1262063"/>
          </a:xfrm>
          <a:prstGeom prst="rect">
            <a:avLst/>
          </a:prstGeom>
        </p:spPr>
      </p:pic>
      <p:pic>
        <p:nvPicPr>
          <p:cNvPr id="11" name="Рисунок 10" descr="691c761e2bc5d2c3f87a5df9686057c0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509"/>
          <a:stretch>
            <a:fillRect/>
          </a:stretch>
        </p:blipFill>
        <p:spPr>
          <a:xfrm>
            <a:off x="5572132" y="1643050"/>
            <a:ext cx="1156360" cy="1265234"/>
          </a:xfrm>
          <a:prstGeom prst="rect">
            <a:avLst/>
          </a:prstGeom>
        </p:spPr>
      </p:pic>
      <p:pic>
        <p:nvPicPr>
          <p:cNvPr id="12" name="Рисунок 11" descr="e95e5983a14f0ab6d5e4e1e41a8818f8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143372" y="3286124"/>
            <a:ext cx="1173476" cy="1666870"/>
          </a:xfrm>
          <a:prstGeom prst="rect">
            <a:avLst/>
          </a:prstGeom>
        </p:spPr>
      </p:pic>
      <p:pic>
        <p:nvPicPr>
          <p:cNvPr id="13" name="Рисунок 12" descr="image.jpg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453" r="13965"/>
          <a:stretch>
            <a:fillRect/>
          </a:stretch>
        </p:blipFill>
        <p:spPr>
          <a:xfrm>
            <a:off x="5857884" y="3214686"/>
            <a:ext cx="943564" cy="1500198"/>
          </a:xfrm>
          <a:prstGeom prst="rect">
            <a:avLst/>
          </a:prstGeom>
        </p:spPr>
      </p:pic>
      <p:pic>
        <p:nvPicPr>
          <p:cNvPr id="14" name="Рисунок 13" descr="ef39acad3e26f151050369763ff241be.jpg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875" t="15257" r="12500" b="15257"/>
          <a:stretch>
            <a:fillRect/>
          </a:stretch>
        </p:blipFill>
        <p:spPr>
          <a:xfrm>
            <a:off x="6643702" y="4714884"/>
            <a:ext cx="1000132" cy="1500198"/>
          </a:xfrm>
          <a:prstGeom prst="rect">
            <a:avLst/>
          </a:prstGeom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7572396" y="6143644"/>
            <a:ext cx="1214446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428604"/>
            <a:ext cx="7858180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8800" b="1" i="1" dirty="0" smtClean="0">
                <a:solidFill>
                  <a:srgbClr val="FF0000"/>
                </a:solidFill>
                <a:latin typeface="Comic Sans MS" pitchFamily="66" charset="0"/>
              </a:rPr>
              <a:t>М</a:t>
            </a:r>
            <a:r>
              <a:rPr lang="uk-UA" sz="8800" b="1" i="1" dirty="0" smtClean="0">
                <a:solidFill>
                  <a:srgbClr val="00B050"/>
                </a:solidFill>
                <a:latin typeface="Comic Sans MS" pitchFamily="66" charset="0"/>
              </a:rPr>
              <a:t>О</a:t>
            </a:r>
            <a:r>
              <a:rPr lang="uk-UA" sz="8800" b="1" i="1" dirty="0" smtClean="0">
                <a:solidFill>
                  <a:srgbClr val="7030A0"/>
                </a:solidFill>
                <a:latin typeface="Comic Sans MS" pitchFamily="66" charset="0"/>
              </a:rPr>
              <a:t>Л</a:t>
            </a:r>
            <a:r>
              <a:rPr lang="uk-UA" sz="8800" b="1" i="1" dirty="0" smtClean="0">
                <a:solidFill>
                  <a:srgbClr val="FFFF00"/>
                </a:solidFill>
                <a:latin typeface="Comic Sans MS" pitchFamily="66" charset="0"/>
              </a:rPr>
              <a:t>О</a:t>
            </a:r>
            <a:r>
              <a:rPr lang="uk-UA" sz="8800" b="1" i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Д</a:t>
            </a:r>
            <a:r>
              <a:rPr lang="uk-UA" sz="8800" b="1" i="1" dirty="0" smtClean="0">
                <a:solidFill>
                  <a:srgbClr val="CC0099"/>
                </a:solidFill>
                <a:latin typeface="Comic Sans MS" pitchFamily="66" charset="0"/>
              </a:rPr>
              <a:t>Е</a:t>
            </a:r>
            <a:r>
              <a:rPr lang="uk-UA" sz="8800" b="1" i="1" dirty="0" smtClean="0">
                <a:solidFill>
                  <a:srgbClr val="0033CC"/>
                </a:solidFill>
                <a:latin typeface="Comic Sans MS" pitchFamily="66" charset="0"/>
              </a:rPr>
              <a:t>Ц</a:t>
            </a:r>
            <a:r>
              <a:rPr lang="uk-UA" sz="8800" b="1" i="1" dirty="0" smtClean="0">
                <a:solidFill>
                  <a:srgbClr val="00FF00"/>
                </a:solidFill>
                <a:latin typeface="Comic Sans MS" pitchFamily="66" charset="0"/>
              </a:rPr>
              <a:t>Ь</a:t>
            </a:r>
            <a:r>
              <a:rPr lang="uk-UA" sz="8800" b="1" i="1" dirty="0" smtClean="0">
                <a:solidFill>
                  <a:srgbClr val="FF0000"/>
                </a:solidFill>
                <a:latin typeface="Comic Sans MS" pitchFamily="66" charset="0"/>
              </a:rPr>
              <a:t>!!!</a:t>
            </a:r>
            <a:endParaRPr lang="ru-RU" sz="88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" name="Рисунок 2" descr="many-colorful-hands-smileys-isolated-background-6695982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1436" b="12888"/>
          <a:stretch>
            <a:fillRect/>
          </a:stretch>
        </p:blipFill>
        <p:spPr>
          <a:xfrm>
            <a:off x="285720" y="3000372"/>
            <a:ext cx="8420100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Таня\Pictures\мат - ка\пальчики цифры\5ab278f3818892a53def7ffe73c1b013.jpg"/>
          <p:cNvPicPr>
            <a:picLocks noChangeAspect="1" noChangeArrowheads="1"/>
          </p:cNvPicPr>
          <p:nvPr/>
        </p:nvPicPr>
        <p:blipFill>
          <a:blip r:embed="rId4"/>
          <a:srcRect l="1714" t="2222" r="28495" b="2222"/>
          <a:stretch>
            <a:fillRect/>
          </a:stretch>
        </p:blipFill>
        <p:spPr bwMode="auto">
          <a:xfrm>
            <a:off x="285720" y="1428736"/>
            <a:ext cx="2909255" cy="307183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472" y="142852"/>
            <a:ext cx="80724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i="1" dirty="0" smtClean="0">
                <a:latin typeface="Bookman Old Style" pitchFamily="18" charset="0"/>
              </a:rPr>
              <a:t>Подумай, яку цифру загадала дівчинка. Тепер перевір себе, натисни на  </a:t>
            </a:r>
            <a:r>
              <a:rPr lang="uk-UA" sz="2000" i="1" dirty="0" err="1" smtClean="0">
                <a:latin typeface="Bookman Old Style" pitchFamily="18" charset="0"/>
              </a:rPr>
              <a:t>смайлик</a:t>
            </a:r>
            <a:r>
              <a:rPr lang="uk-UA" sz="2000" i="1" dirty="0" smtClean="0">
                <a:latin typeface="Bookman Old Style" pitchFamily="18" charset="0"/>
              </a:rPr>
              <a:t>, правильно, це цифра 5. А зараз прибери всі зайві цифри , натисни на них і вони зникнуть. Які цифри залишились?  На що вони схожі?</a:t>
            </a:r>
            <a:endParaRPr lang="ru-RU" sz="2000" i="1" dirty="0">
              <a:latin typeface="Bookman Old Style" pitchFamily="18" charset="0"/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572396" y="6143644"/>
            <a:ext cx="1214446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71538" y="4786322"/>
            <a:ext cx="10715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9600" dirty="0" smtClean="0">
                <a:latin typeface="Bookman Old Style" pitchFamily="18" charset="0"/>
              </a:rPr>
              <a:t>5</a:t>
            </a:r>
            <a:endParaRPr lang="ru-RU" sz="9600" dirty="0">
              <a:latin typeface="Bookman Old Style" pitchFamily="18" charset="0"/>
            </a:endParaRPr>
          </a:p>
        </p:txBody>
      </p:sp>
      <p:pic>
        <p:nvPicPr>
          <p:cNvPr id="5" name="Рисунок 4" descr="f0d6fae2c89b0a59d8538464af6b4abb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48" y="4643446"/>
            <a:ext cx="1785950" cy="2013170"/>
          </a:xfrm>
          <a:prstGeom prst="rect">
            <a:avLst/>
          </a:prstGeom>
        </p:spPr>
      </p:pic>
      <p:pic>
        <p:nvPicPr>
          <p:cNvPr id="8" name="Рисунок 7" descr="9b17b6c812f7e873ee2a37a7e0150949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042" r="5508"/>
          <a:stretch>
            <a:fillRect/>
          </a:stretch>
        </p:blipFill>
        <p:spPr>
          <a:xfrm>
            <a:off x="4286248" y="1428736"/>
            <a:ext cx="642942" cy="1152144"/>
          </a:xfrm>
          <a:prstGeom prst="rect">
            <a:avLst/>
          </a:prstGeom>
        </p:spPr>
      </p:pic>
      <p:pic>
        <p:nvPicPr>
          <p:cNvPr id="9" name="Рисунок 8" descr="e6e0bb9a587d272066a8b10979d047f2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57884" y="3071810"/>
            <a:ext cx="734895" cy="1214446"/>
          </a:xfrm>
          <a:prstGeom prst="rect">
            <a:avLst/>
          </a:prstGeom>
        </p:spPr>
      </p:pic>
      <p:pic>
        <p:nvPicPr>
          <p:cNvPr id="10" name="Рисунок 9" descr="5629cedea172c7f5084b1d35ded16201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443"/>
          <a:stretch>
            <a:fillRect/>
          </a:stretch>
        </p:blipFill>
        <p:spPr>
          <a:xfrm>
            <a:off x="4643438" y="4214818"/>
            <a:ext cx="776142" cy="954080"/>
          </a:xfrm>
          <a:prstGeom prst="rect">
            <a:avLst/>
          </a:prstGeom>
        </p:spPr>
      </p:pic>
      <p:pic>
        <p:nvPicPr>
          <p:cNvPr id="11" name="Рисунок 10" descr="number-5-vector-447301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 l="18354" t="14000" r="21519" b="11000"/>
          <a:stretch>
            <a:fillRect/>
          </a:stretch>
        </p:blipFill>
        <p:spPr>
          <a:xfrm>
            <a:off x="6858016" y="1285860"/>
            <a:ext cx="922979" cy="1214446"/>
          </a:xfrm>
          <a:prstGeom prst="rect">
            <a:avLst/>
          </a:prstGeom>
        </p:spPr>
      </p:pic>
      <p:pic>
        <p:nvPicPr>
          <p:cNvPr id="12" name="Рисунок 11" descr="snake-font-digit-5-vector-949307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487" r="21638"/>
          <a:stretch>
            <a:fillRect/>
          </a:stretch>
        </p:blipFill>
        <p:spPr>
          <a:xfrm>
            <a:off x="7572396" y="4286256"/>
            <a:ext cx="556501" cy="976311"/>
          </a:xfrm>
          <a:prstGeom prst="rect">
            <a:avLst/>
          </a:prstGeom>
        </p:spPr>
      </p:pic>
      <p:pic>
        <p:nvPicPr>
          <p:cNvPr id="13" name="Рисунок 12" descr="watch-on-figure-5-vector-492693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487" r="18487" b="5000"/>
          <a:stretch>
            <a:fillRect/>
          </a:stretch>
        </p:blipFill>
        <p:spPr>
          <a:xfrm>
            <a:off x="6072198" y="4643446"/>
            <a:ext cx="721902" cy="1143008"/>
          </a:xfrm>
          <a:prstGeom prst="rect">
            <a:avLst/>
          </a:prstGeom>
        </p:spPr>
      </p:pic>
      <p:pic>
        <p:nvPicPr>
          <p:cNvPr id="14" name="Рисунок 13" descr="alphabet-8-vector-2950934.jpg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3306" y="3143248"/>
            <a:ext cx="997457" cy="1047749"/>
          </a:xfrm>
          <a:prstGeom prst="rect">
            <a:avLst/>
          </a:prstGeom>
        </p:spPr>
      </p:pic>
      <p:pic>
        <p:nvPicPr>
          <p:cNvPr id="15" name="Рисунок 14" descr="c31080ba31521f132b2f2ebedc53f484--number-two--on.jpg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14744" y="5214950"/>
            <a:ext cx="1007532" cy="1071570"/>
          </a:xfrm>
          <a:prstGeom prst="rect">
            <a:avLst/>
          </a:prstGeom>
        </p:spPr>
      </p:pic>
      <p:pic>
        <p:nvPicPr>
          <p:cNvPr id="16" name="Рисунок 15" descr="f61600be0de84c1eea42469b95127472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357818" y="1571612"/>
            <a:ext cx="798905" cy="1309680"/>
          </a:xfrm>
          <a:prstGeom prst="rect">
            <a:avLst/>
          </a:prstGeom>
        </p:spPr>
      </p:pic>
      <p:pic>
        <p:nvPicPr>
          <p:cNvPr id="17" name="Рисунок 16" descr="fe3142cac055a716774a9b4cf32c55a6.jpg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72396" y="2571744"/>
            <a:ext cx="1103887" cy="1571636"/>
          </a:xfrm>
          <a:prstGeom prst="rect">
            <a:avLst/>
          </a:prstGeom>
        </p:spPr>
      </p:pic>
      <p:pic>
        <p:nvPicPr>
          <p:cNvPr id="18" name="Рисунок 17" descr="foil-balloon-shary39-00-428.jpg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D1D1D1"/>
              </a:clrFrom>
              <a:clrTo>
                <a:srgbClr val="D1D1D1">
                  <a:alpha val="0"/>
                </a:srgbClr>
              </a:clrTo>
            </a:clrChange>
          </a:blip>
          <a:srcRect l="18750" t="4166" r="21875" b="9375"/>
          <a:stretch>
            <a:fillRect/>
          </a:stretch>
        </p:blipFill>
        <p:spPr>
          <a:xfrm>
            <a:off x="5072066" y="5357826"/>
            <a:ext cx="824549" cy="120065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42852"/>
            <a:ext cx="80724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i="1" dirty="0" smtClean="0">
                <a:latin typeface="Bookman Old Style" pitchFamily="18" charset="0"/>
              </a:rPr>
              <a:t>Подумай, яку цифру загадала дівчинка. Тепер перевір себе, натисни на  </a:t>
            </a:r>
            <a:r>
              <a:rPr lang="uk-UA" sz="2000" i="1" dirty="0" err="1" smtClean="0">
                <a:latin typeface="Bookman Old Style" pitchFamily="18" charset="0"/>
              </a:rPr>
              <a:t>смайлик</a:t>
            </a:r>
            <a:r>
              <a:rPr lang="uk-UA" sz="2000" i="1" dirty="0" smtClean="0">
                <a:latin typeface="Bookman Old Style" pitchFamily="18" charset="0"/>
              </a:rPr>
              <a:t>, правильно, це цифра 9.</a:t>
            </a:r>
          </a:p>
          <a:p>
            <a:pPr algn="ctr"/>
            <a:r>
              <a:rPr lang="uk-UA" sz="2000" i="1" dirty="0" smtClean="0">
                <a:latin typeface="Bookman Old Style" pitchFamily="18" charset="0"/>
              </a:rPr>
              <a:t>А зараз прибери всі зайві цифри , натисни на них і вони зникнуть. Які цифри залишились?  На що вони схожі?</a:t>
            </a:r>
            <a:endParaRPr lang="ru-RU" sz="2000" i="1" dirty="0">
              <a:latin typeface="Bookman Old Style" pitchFamily="18" charset="0"/>
            </a:endParaRPr>
          </a:p>
        </p:txBody>
      </p:sp>
      <p:pic>
        <p:nvPicPr>
          <p:cNvPr id="3074" name="Picture 2" descr="C:\Users\Таня\Pictures\мат - ка\пальчики цифры\01e46ff79c0e3aca2188b4bf5415ff75.jpg"/>
          <p:cNvPicPr>
            <a:picLocks noChangeAspect="1" noChangeArrowheads="1"/>
          </p:cNvPicPr>
          <p:nvPr/>
        </p:nvPicPr>
        <p:blipFill>
          <a:blip r:embed="rId4"/>
          <a:srcRect r="28495"/>
          <a:stretch>
            <a:fillRect/>
          </a:stretch>
        </p:blipFill>
        <p:spPr bwMode="auto">
          <a:xfrm>
            <a:off x="214281" y="1428736"/>
            <a:ext cx="2980693" cy="321471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2976" y="5214950"/>
            <a:ext cx="1214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i="1" dirty="0" smtClean="0">
                <a:latin typeface="Bookman Old Style" pitchFamily="18" charset="0"/>
              </a:rPr>
              <a:t>9</a:t>
            </a:r>
            <a:endParaRPr lang="ru-RU" sz="5400" b="1" i="1" dirty="0">
              <a:latin typeface="Bookman Old Style" pitchFamily="18" charset="0"/>
            </a:endParaRPr>
          </a:p>
        </p:txBody>
      </p:sp>
      <p:pic>
        <p:nvPicPr>
          <p:cNvPr id="6" name="Рисунок 5" descr="f0d6fae2c89b0a59d8538464af6b4abb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48" y="4643446"/>
            <a:ext cx="1785950" cy="2013170"/>
          </a:xfrm>
          <a:prstGeom prst="rect">
            <a:avLst/>
          </a:prstGeom>
        </p:spPr>
      </p:pic>
      <p:pic>
        <p:nvPicPr>
          <p:cNvPr id="7" name="Рисунок 6" descr="cfe6f1c3348d4ba6caac32ae2c70793c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87" b="10314"/>
          <a:stretch>
            <a:fillRect/>
          </a:stretch>
        </p:blipFill>
        <p:spPr>
          <a:xfrm>
            <a:off x="4071934" y="1643050"/>
            <a:ext cx="1116604" cy="1357322"/>
          </a:xfrm>
          <a:prstGeom prst="rect">
            <a:avLst/>
          </a:prstGeom>
        </p:spPr>
      </p:pic>
      <p:pic>
        <p:nvPicPr>
          <p:cNvPr id="8" name="Рисунок 7" descr="number-6-floral-design-vector-146988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7F6E2"/>
              </a:clrFrom>
              <a:clrTo>
                <a:srgbClr val="F7F6E2">
                  <a:alpha val="0"/>
                </a:srgbClr>
              </a:clrTo>
            </a:clrChange>
          </a:blip>
          <a:srcRect l="15190" t="8000" r="8860" b="11000"/>
          <a:stretch>
            <a:fillRect/>
          </a:stretch>
        </p:blipFill>
        <p:spPr>
          <a:xfrm>
            <a:off x="6143636" y="4000504"/>
            <a:ext cx="1143007" cy="1285884"/>
          </a:xfrm>
          <a:prstGeom prst="rect">
            <a:avLst/>
          </a:prstGeom>
        </p:spPr>
      </p:pic>
      <p:pic>
        <p:nvPicPr>
          <p:cNvPr id="9" name="Рисунок 8" descr="f7765cbdf5d590260b76e19cdc532ae9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821"/>
          <a:stretch>
            <a:fillRect/>
          </a:stretch>
        </p:blipFill>
        <p:spPr>
          <a:xfrm>
            <a:off x="7858148" y="1500174"/>
            <a:ext cx="1078585" cy="1500198"/>
          </a:xfrm>
          <a:prstGeom prst="rect">
            <a:avLst/>
          </a:prstGeom>
        </p:spPr>
      </p:pic>
      <p:pic>
        <p:nvPicPr>
          <p:cNvPr id="10" name="Рисунок 9" descr="9-color-vector-1326291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l="20463" t="15585" r="26334" b="14285"/>
          <a:stretch>
            <a:fillRect/>
          </a:stretch>
        </p:blipFill>
        <p:spPr>
          <a:xfrm>
            <a:off x="4000496" y="3571876"/>
            <a:ext cx="928694" cy="1285884"/>
          </a:xfrm>
          <a:prstGeom prst="rect">
            <a:avLst/>
          </a:prstGeom>
        </p:spPr>
      </p:pic>
      <p:pic>
        <p:nvPicPr>
          <p:cNvPr id="11" name="Рисунок 10" descr="foil-balloon-shary39-00-4211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D1D1D1"/>
              </a:clrFrom>
              <a:clrTo>
                <a:srgbClr val="D1D1D1">
                  <a:alpha val="0"/>
                </a:srgbClr>
              </a:clrTo>
            </a:clrChange>
          </a:blip>
          <a:srcRect l="19791" t="6250" r="8333" b="8333"/>
          <a:stretch>
            <a:fillRect/>
          </a:stretch>
        </p:blipFill>
        <p:spPr>
          <a:xfrm>
            <a:off x="5143504" y="5214950"/>
            <a:ext cx="1021911" cy="1214446"/>
          </a:xfrm>
          <a:prstGeom prst="rect">
            <a:avLst/>
          </a:prstGeom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7572396" y="6143644"/>
            <a:ext cx="1214446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number-9-floral-design-vector-146995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BF5E5"/>
              </a:clrFrom>
              <a:clrTo>
                <a:srgbClr val="FBF5E5">
                  <a:alpha val="0"/>
                </a:srgbClr>
              </a:clrTo>
            </a:clrChange>
          </a:blip>
          <a:srcRect l="15190" t="8000" r="8860" b="8000"/>
          <a:stretch>
            <a:fillRect/>
          </a:stretch>
        </p:blipFill>
        <p:spPr>
          <a:xfrm>
            <a:off x="6143636" y="1643050"/>
            <a:ext cx="1040954" cy="1214446"/>
          </a:xfrm>
          <a:prstGeom prst="rect">
            <a:avLst/>
          </a:prstGeom>
        </p:spPr>
      </p:pic>
      <p:pic>
        <p:nvPicPr>
          <p:cNvPr id="14" name="Рисунок 13" descr="colorful-number-9-vector-1711935.jpg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8082" y="4500570"/>
            <a:ext cx="1337502" cy="1404939"/>
          </a:xfrm>
          <a:prstGeom prst="rect">
            <a:avLst/>
          </a:prstGeom>
        </p:spPr>
      </p:pic>
      <p:pic>
        <p:nvPicPr>
          <p:cNvPr id="15" name="Рисунок 14" descr="abstract-rainbow-splashes-8-march-greeting-card-vector-2622408.jpg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7554" y="4929198"/>
            <a:ext cx="1133475" cy="1190625"/>
          </a:xfrm>
          <a:prstGeom prst="rect">
            <a:avLst/>
          </a:prstGeom>
        </p:spPr>
      </p:pic>
      <p:pic>
        <p:nvPicPr>
          <p:cNvPr id="16" name="Рисунок 15" descr="sketch-font-number-5-vector-1550925.jpg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3504" y="2928934"/>
            <a:ext cx="1133475" cy="1190625"/>
          </a:xfrm>
          <a:prstGeom prst="rect">
            <a:avLst/>
          </a:prstGeom>
        </p:spPr>
      </p:pic>
      <p:pic>
        <p:nvPicPr>
          <p:cNvPr id="17" name="Рисунок 16" descr="11659577-números-de-la-historieta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29520" y="3071810"/>
            <a:ext cx="810860" cy="121442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аня\Pictures\мат - ка\пальчики цифры\66cfbbbbd927ecef0caea6cc323a2a0f.jpg"/>
          <p:cNvPicPr>
            <a:picLocks noChangeAspect="1" noChangeArrowheads="1"/>
          </p:cNvPicPr>
          <p:nvPr/>
        </p:nvPicPr>
        <p:blipFill>
          <a:blip r:embed="rId4"/>
          <a:srcRect r="28495"/>
          <a:stretch>
            <a:fillRect/>
          </a:stretch>
        </p:blipFill>
        <p:spPr bwMode="auto">
          <a:xfrm>
            <a:off x="142844" y="1428734"/>
            <a:ext cx="3000396" cy="323595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142852"/>
            <a:ext cx="80724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i="1" dirty="0" smtClean="0">
                <a:latin typeface="Bookman Old Style" pitchFamily="18" charset="0"/>
              </a:rPr>
              <a:t>Подумай, яку цифру загадав хлопчик. Тепер перевір себе, натисни на  </a:t>
            </a:r>
            <a:r>
              <a:rPr lang="uk-UA" sz="2000" i="1" dirty="0" err="1" smtClean="0">
                <a:latin typeface="Bookman Old Style" pitchFamily="18" charset="0"/>
              </a:rPr>
              <a:t>смайлик</a:t>
            </a:r>
            <a:r>
              <a:rPr lang="uk-UA" sz="2000" i="1" dirty="0" smtClean="0">
                <a:latin typeface="Bookman Old Style" pitchFamily="18" charset="0"/>
              </a:rPr>
              <a:t>, правильно, це цифра 8.</a:t>
            </a:r>
          </a:p>
          <a:p>
            <a:pPr algn="ctr"/>
            <a:r>
              <a:rPr lang="uk-UA" sz="2000" i="1" dirty="0" smtClean="0">
                <a:latin typeface="Bookman Old Style" pitchFamily="18" charset="0"/>
              </a:rPr>
              <a:t>А зараз прибери всі зайві цифри , натисни на них і вони зникнуть. Які цифри залишились?  На що вони схожі?</a:t>
            </a:r>
            <a:endParaRPr lang="ru-RU" sz="2000" i="1" dirty="0"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5000636"/>
            <a:ext cx="1571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smtClean="0">
                <a:latin typeface="Bookman Old Style" pitchFamily="18" charset="0"/>
              </a:rPr>
              <a:t>8</a:t>
            </a:r>
            <a:endParaRPr lang="ru-RU" sz="5400" b="1" dirty="0">
              <a:latin typeface="Bookman Old Style" pitchFamily="18" charset="0"/>
            </a:endParaRPr>
          </a:p>
        </p:txBody>
      </p:sp>
      <p:pic>
        <p:nvPicPr>
          <p:cNvPr id="5" name="Рисунок 4" descr="f0d6fae2c89b0a59d8538464af6b4abb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48" y="4844830"/>
            <a:ext cx="1785950" cy="2013170"/>
          </a:xfrm>
          <a:prstGeom prst="rect">
            <a:avLst/>
          </a:prstGeom>
        </p:spPr>
      </p:pic>
      <p:pic>
        <p:nvPicPr>
          <p:cNvPr id="6" name="Рисунок 5" descr="084822_138544490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86182" y="1643050"/>
            <a:ext cx="785818" cy="1047757"/>
          </a:xfrm>
          <a:prstGeom prst="rect">
            <a:avLst/>
          </a:prstGeom>
        </p:spPr>
      </p:pic>
      <p:pic>
        <p:nvPicPr>
          <p:cNvPr id="7" name="Рисунок 6" descr="1207-1685_m1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BF9FA"/>
              </a:clrFrom>
              <a:clrTo>
                <a:srgbClr val="FBF9FA">
                  <a:alpha val="0"/>
                </a:srgbClr>
              </a:clrTo>
            </a:clrChange>
          </a:blip>
          <a:srcRect l="13541" t="3125" r="13541"/>
          <a:stretch>
            <a:fillRect/>
          </a:stretch>
        </p:blipFill>
        <p:spPr>
          <a:xfrm>
            <a:off x="5357818" y="3000372"/>
            <a:ext cx="1236727" cy="1643074"/>
          </a:xfrm>
          <a:prstGeom prst="rect">
            <a:avLst/>
          </a:prstGeom>
        </p:spPr>
      </p:pic>
      <p:pic>
        <p:nvPicPr>
          <p:cNvPr id="8" name="Рисунок 7" descr="floral-number-6-vector-129709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43834" y="1571612"/>
            <a:ext cx="1128713" cy="1190625"/>
          </a:xfrm>
          <a:prstGeom prst="rect">
            <a:avLst/>
          </a:prstGeom>
        </p:spPr>
      </p:pic>
      <p:pic>
        <p:nvPicPr>
          <p:cNvPr id="9" name="Рисунок 8" descr="colorful-number-4-vector-1711914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7620" y="4429132"/>
            <a:ext cx="1405511" cy="1476377"/>
          </a:xfrm>
          <a:prstGeom prst="rect">
            <a:avLst/>
          </a:prstGeom>
        </p:spPr>
      </p:pic>
      <p:pic>
        <p:nvPicPr>
          <p:cNvPr id="10" name="Рисунок 9" descr="funny-cartoon-friendly-number-5-five-guy-vector-1426189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15206" y="4143380"/>
            <a:ext cx="1405511" cy="1476377"/>
          </a:xfrm>
          <a:prstGeom prst="rect">
            <a:avLst/>
          </a:prstGeom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7572396" y="6143644"/>
            <a:ext cx="1214446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0364b7d3b8c53c23e1c06d7d7d552bd2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357950" y="1643050"/>
            <a:ext cx="820610" cy="1296980"/>
          </a:xfrm>
          <a:prstGeom prst="rect">
            <a:avLst/>
          </a:prstGeom>
        </p:spPr>
      </p:pic>
      <p:pic>
        <p:nvPicPr>
          <p:cNvPr id="13" name="Рисунок 12" descr="funny-cartoon-numbers-8-vector-964537.jpg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3306" y="3143248"/>
            <a:ext cx="1292171" cy="1357322"/>
          </a:xfrm>
          <a:prstGeom prst="rect">
            <a:avLst/>
          </a:prstGeom>
        </p:spPr>
      </p:pic>
      <p:pic>
        <p:nvPicPr>
          <p:cNvPr id="14" name="Рисунок 13" descr="globo-n-mero-8-gato.jpg"/>
          <p:cNvPicPr>
            <a:picLocks noChangeAspect="1"/>
          </p:cNvPicPr>
          <p:nvPr/>
        </p:nvPicPr>
        <p:blipFill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786" r="7423"/>
          <a:stretch>
            <a:fillRect/>
          </a:stretch>
        </p:blipFill>
        <p:spPr>
          <a:xfrm>
            <a:off x="5500694" y="4857760"/>
            <a:ext cx="1436170" cy="1654746"/>
          </a:xfrm>
          <a:prstGeom prst="rect">
            <a:avLst/>
          </a:prstGeom>
        </p:spPr>
      </p:pic>
      <p:pic>
        <p:nvPicPr>
          <p:cNvPr id="15" name="Рисунок 14" descr="istockphoto-450648393-1024x1024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9190" y="1571612"/>
            <a:ext cx="1230796" cy="1417700"/>
          </a:xfrm>
          <a:prstGeom prst="rect">
            <a:avLst/>
          </a:prstGeom>
        </p:spPr>
      </p:pic>
      <p:pic>
        <p:nvPicPr>
          <p:cNvPr id="16" name="Рисунок 15" descr="depositphotos_12492176-stockafbeelding-nummer-acht-stripfiguur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072330" y="2643182"/>
            <a:ext cx="959071" cy="150019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52f9059e6e81ade02aad9a1449bfe88.jpg"/>
          <p:cNvPicPr>
            <a:picLocks noChangeAspect="1"/>
          </p:cNvPicPr>
          <p:nvPr/>
        </p:nvPicPr>
        <p:blipFill>
          <a:blip r:embed="rId4"/>
          <a:srcRect r="28191"/>
          <a:stretch>
            <a:fillRect/>
          </a:stretch>
        </p:blipFill>
        <p:spPr>
          <a:xfrm>
            <a:off x="142844" y="1428736"/>
            <a:ext cx="2914456" cy="31432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472" y="142852"/>
            <a:ext cx="80724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i="1" dirty="0" smtClean="0">
                <a:latin typeface="Bookman Old Style" pitchFamily="18" charset="0"/>
              </a:rPr>
              <a:t>Подумай, яку цифру загадала дівчинка. Тепер перевір себе, натисни на  </a:t>
            </a:r>
            <a:r>
              <a:rPr lang="uk-UA" sz="2000" i="1" dirty="0" err="1" smtClean="0">
                <a:latin typeface="Bookman Old Style" pitchFamily="18" charset="0"/>
              </a:rPr>
              <a:t>смайлик</a:t>
            </a:r>
            <a:r>
              <a:rPr lang="uk-UA" sz="2000" i="1" dirty="0" smtClean="0">
                <a:latin typeface="Bookman Old Style" pitchFamily="18" charset="0"/>
              </a:rPr>
              <a:t>, правильно, це цифра 1.</a:t>
            </a:r>
          </a:p>
          <a:p>
            <a:pPr algn="ctr"/>
            <a:r>
              <a:rPr lang="uk-UA" sz="2000" i="1" dirty="0" smtClean="0">
                <a:latin typeface="Bookman Old Style" pitchFamily="18" charset="0"/>
              </a:rPr>
              <a:t>А зараз прибери всі зайві цифри , натисни на них і вони зникнуть. Які цифри залишились?  На що вони схожі?</a:t>
            </a:r>
            <a:endParaRPr lang="ru-RU" sz="2000" i="1" dirty="0"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4929198"/>
            <a:ext cx="928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dirty="0" smtClean="0">
                <a:latin typeface="Bookman Old Style" pitchFamily="18" charset="0"/>
              </a:rPr>
              <a:t>1</a:t>
            </a:r>
            <a:endParaRPr lang="ru-RU" sz="5400" dirty="0">
              <a:latin typeface="Bookman Old Style" pitchFamily="18" charset="0"/>
            </a:endParaRPr>
          </a:p>
        </p:txBody>
      </p:sp>
      <p:pic>
        <p:nvPicPr>
          <p:cNvPr id="6" name="Рисунок 5" descr="f0d6fae2c89b0a59d8538464af6b4abb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10" y="4643446"/>
            <a:ext cx="1785950" cy="2013170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572396" y="6143644"/>
            <a:ext cx="1214446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grass-number-seven-green-3d-number-7-isolated-on-vector-21686398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002" t="16250" r="26365" b="18500"/>
          <a:stretch>
            <a:fillRect/>
          </a:stretch>
        </p:blipFill>
        <p:spPr>
          <a:xfrm>
            <a:off x="4572000" y="1643050"/>
            <a:ext cx="982888" cy="1357322"/>
          </a:xfrm>
          <a:prstGeom prst="rect">
            <a:avLst/>
          </a:prstGeom>
        </p:spPr>
      </p:pic>
      <p:pic>
        <p:nvPicPr>
          <p:cNvPr id="9" name="Рисунок 8" descr="800px_COLOURBOX9100405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8148" y="4357694"/>
            <a:ext cx="1029243" cy="1214446"/>
          </a:xfrm>
          <a:prstGeom prst="rect">
            <a:avLst/>
          </a:prstGeom>
        </p:spPr>
      </p:pic>
      <p:pic>
        <p:nvPicPr>
          <p:cNvPr id="10" name="Рисунок 9" descr="411806580_w640_h640_tsifry-2-vafelny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00628" y="4714884"/>
            <a:ext cx="935503" cy="1214446"/>
          </a:xfrm>
          <a:prstGeom prst="rect">
            <a:avLst/>
          </a:prstGeom>
        </p:spPr>
      </p:pic>
      <p:pic>
        <p:nvPicPr>
          <p:cNvPr id="11" name="Рисунок 10" descr="e95e5983a14f0ab6d5e4e1e41a8818f8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72396" y="1357298"/>
            <a:ext cx="1123184" cy="1595432"/>
          </a:xfrm>
          <a:prstGeom prst="rect">
            <a:avLst/>
          </a:prstGeom>
        </p:spPr>
      </p:pic>
      <p:pic>
        <p:nvPicPr>
          <p:cNvPr id="12" name="Рисунок 11" descr="8695e218edd26d8dba3ea367b55f31dd--number--math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0430" y="3214686"/>
            <a:ext cx="1068674" cy="1381125"/>
          </a:xfrm>
          <a:prstGeom prst="rect">
            <a:avLst/>
          </a:prstGeom>
        </p:spPr>
      </p:pic>
      <p:pic>
        <p:nvPicPr>
          <p:cNvPr id="13" name="Рисунок 12" descr="828982cb88153c6acf290c045c9691fe--clipart-letter-crafts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08" t="2229" r="5508" b="4618"/>
          <a:stretch>
            <a:fillRect/>
          </a:stretch>
        </p:blipFill>
        <p:spPr>
          <a:xfrm>
            <a:off x="5000628" y="3000372"/>
            <a:ext cx="1179643" cy="1643074"/>
          </a:xfrm>
          <a:prstGeom prst="rect">
            <a:avLst/>
          </a:prstGeom>
        </p:spPr>
      </p:pic>
      <p:pic>
        <p:nvPicPr>
          <p:cNvPr id="14" name="Рисунок 13" descr="bedd5531318989f7f95e4d4848fabb6c.jpg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276"/>
          <a:stretch>
            <a:fillRect/>
          </a:stretch>
        </p:blipFill>
        <p:spPr>
          <a:xfrm>
            <a:off x="3500430" y="5143512"/>
            <a:ext cx="1027860" cy="1454144"/>
          </a:xfrm>
          <a:prstGeom prst="rect">
            <a:avLst/>
          </a:prstGeom>
        </p:spPr>
      </p:pic>
      <p:pic>
        <p:nvPicPr>
          <p:cNvPr id="15" name="Рисунок 14" descr="number-1-cat-font-cats-number-one-pet-alphabet-vector-16230567.jpg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092" t="14000" r="28729" b="14000"/>
          <a:stretch>
            <a:fillRect/>
          </a:stretch>
        </p:blipFill>
        <p:spPr>
          <a:xfrm>
            <a:off x="6143636" y="5000636"/>
            <a:ext cx="910835" cy="1714512"/>
          </a:xfrm>
          <a:prstGeom prst="rect">
            <a:avLst/>
          </a:prstGeom>
        </p:spPr>
      </p:pic>
      <p:pic>
        <p:nvPicPr>
          <p:cNvPr id="16" name="Рисунок 15" descr="PXNA4W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375"/>
          <a:stretch>
            <a:fillRect/>
          </a:stretch>
        </p:blipFill>
        <p:spPr>
          <a:xfrm>
            <a:off x="5929322" y="1571612"/>
            <a:ext cx="1178788" cy="1357322"/>
          </a:xfrm>
          <a:prstGeom prst="rect">
            <a:avLst/>
          </a:prstGeom>
        </p:spPr>
      </p:pic>
      <p:pic>
        <p:nvPicPr>
          <p:cNvPr id="17" name="Рисунок 16" descr="figure-1-dog-dachshund-font-one-home-pet-abc-vector-23783140.jpg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888" t="16631" r="24888" b="21398"/>
          <a:stretch>
            <a:fillRect/>
          </a:stretch>
        </p:blipFill>
        <p:spPr>
          <a:xfrm>
            <a:off x="6429388" y="2928934"/>
            <a:ext cx="1318855" cy="171451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Таня\Pictures\мат - ка\пальчики цифры\3790de8cf1dcad2148a25280846e3e88.jpg"/>
          <p:cNvPicPr>
            <a:picLocks noChangeAspect="1" noChangeArrowheads="1"/>
          </p:cNvPicPr>
          <p:nvPr/>
        </p:nvPicPr>
        <p:blipFill>
          <a:blip r:embed="rId4"/>
          <a:srcRect r="28191"/>
          <a:stretch>
            <a:fillRect/>
          </a:stretch>
        </p:blipFill>
        <p:spPr bwMode="auto">
          <a:xfrm>
            <a:off x="214282" y="1500174"/>
            <a:ext cx="2848218" cy="307183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142852"/>
            <a:ext cx="80724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i="1" dirty="0" smtClean="0">
                <a:latin typeface="Bookman Old Style" pitchFamily="18" charset="0"/>
              </a:rPr>
              <a:t>Подумай, яку цифру загадав хлопчик. Тепер перевір себе, натисни на  </a:t>
            </a:r>
            <a:r>
              <a:rPr lang="uk-UA" sz="2000" i="1" dirty="0" err="1" smtClean="0">
                <a:latin typeface="Bookman Old Style" pitchFamily="18" charset="0"/>
              </a:rPr>
              <a:t>смайлик</a:t>
            </a:r>
            <a:r>
              <a:rPr lang="uk-UA" sz="2000" i="1" dirty="0" smtClean="0">
                <a:latin typeface="Bookman Old Style" pitchFamily="18" charset="0"/>
              </a:rPr>
              <a:t>, правильно, це цифра 4.</a:t>
            </a:r>
          </a:p>
          <a:p>
            <a:pPr algn="ctr"/>
            <a:r>
              <a:rPr lang="uk-UA" sz="2000" i="1" dirty="0" smtClean="0">
                <a:latin typeface="Bookman Old Style" pitchFamily="18" charset="0"/>
              </a:rPr>
              <a:t>А зараз прибери всі зайві цифри , натисни на них і вони зникнуть. Які цифри залишились?  На що вони схожі?</a:t>
            </a:r>
            <a:endParaRPr lang="ru-RU" sz="2000" i="1" dirty="0"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4643446"/>
            <a:ext cx="1285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smtClean="0">
                <a:latin typeface="Bookman Old Style" pitchFamily="18" charset="0"/>
              </a:rPr>
              <a:t>4</a:t>
            </a:r>
            <a:endParaRPr lang="ru-RU" sz="5400" b="1" dirty="0">
              <a:latin typeface="Bookman Old Style" pitchFamily="18" charset="0"/>
            </a:endParaRPr>
          </a:p>
        </p:txBody>
      </p:sp>
      <p:pic>
        <p:nvPicPr>
          <p:cNvPr id="5" name="Рисунок 4" descr="f0d6fae2c89b0a59d8538464af6b4abb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472" y="4643446"/>
            <a:ext cx="1785950" cy="2013170"/>
          </a:xfrm>
          <a:prstGeom prst="rect">
            <a:avLst/>
          </a:prstGeom>
        </p:spPr>
      </p:pic>
      <p:pic>
        <p:nvPicPr>
          <p:cNvPr id="6" name="Рисунок 5" descr="2b9b43f9842312acceaf59333147203a--kids-numbers-math-numbers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9058" y="1714488"/>
            <a:ext cx="1000132" cy="1551053"/>
          </a:xfrm>
          <a:prstGeom prst="rect">
            <a:avLst/>
          </a:prstGeom>
        </p:spPr>
      </p:pic>
      <p:pic>
        <p:nvPicPr>
          <p:cNvPr id="7" name="Рисунок 6" descr="number-7-colored-font-from-numbers-vector-3671722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</a:blip>
          <a:srcRect l="24790" t="14000" r="18487" b="14000"/>
          <a:stretch>
            <a:fillRect/>
          </a:stretch>
        </p:blipFill>
        <p:spPr>
          <a:xfrm>
            <a:off x="7215206" y="1785926"/>
            <a:ext cx="1285884" cy="1714512"/>
          </a:xfrm>
          <a:prstGeom prst="rect">
            <a:avLst/>
          </a:prstGeom>
        </p:spPr>
      </p:pic>
      <p:pic>
        <p:nvPicPr>
          <p:cNvPr id="8" name="Рисунок 7" descr="siete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868" y="5000636"/>
            <a:ext cx="1299174" cy="1500198"/>
          </a:xfrm>
          <a:prstGeom prst="rect">
            <a:avLst/>
          </a:prstGeom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572396" y="6143644"/>
            <a:ext cx="1214446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images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388" y="4643446"/>
            <a:ext cx="1000132" cy="1536115"/>
          </a:xfrm>
          <a:prstGeom prst="rect">
            <a:avLst/>
          </a:prstGeom>
        </p:spPr>
      </p:pic>
      <p:pic>
        <p:nvPicPr>
          <p:cNvPr id="11" name="Рисунок 10" descr="800px_COLOURBOX8932035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72132" y="1643050"/>
            <a:ext cx="1056567" cy="1214446"/>
          </a:xfrm>
          <a:prstGeom prst="rect">
            <a:avLst/>
          </a:prstGeom>
        </p:spPr>
      </p:pic>
      <p:pic>
        <p:nvPicPr>
          <p:cNvPr id="12" name="Рисунок 11" descr="ornament-4-retro-vector-921572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l="15336" t="17000" r="15336" b="17000"/>
          <a:stretch>
            <a:fillRect/>
          </a:stretch>
        </p:blipFill>
        <p:spPr>
          <a:xfrm>
            <a:off x="5143504" y="4357694"/>
            <a:ext cx="928694" cy="1270844"/>
          </a:xfrm>
          <a:prstGeom prst="rect">
            <a:avLst/>
          </a:prstGeom>
        </p:spPr>
      </p:pic>
      <p:pic>
        <p:nvPicPr>
          <p:cNvPr id="13" name="Рисунок 12" descr="9beab50985660b0a5d22175aafaf6de8.jpg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517"/>
          <a:stretch>
            <a:fillRect/>
          </a:stretch>
        </p:blipFill>
        <p:spPr>
          <a:xfrm>
            <a:off x="7429520" y="3500438"/>
            <a:ext cx="1444484" cy="1462086"/>
          </a:xfrm>
          <a:prstGeom prst="rect">
            <a:avLst/>
          </a:prstGeom>
        </p:spPr>
      </p:pic>
      <p:pic>
        <p:nvPicPr>
          <p:cNvPr id="14" name="Рисунок 13" descr="number-alphabet-of-green-leaves-vector-3673258.jpg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57884" y="2857496"/>
            <a:ext cx="1541529" cy="1619253"/>
          </a:xfrm>
          <a:prstGeom prst="rect">
            <a:avLst/>
          </a:prstGeom>
        </p:spPr>
      </p:pic>
      <p:pic>
        <p:nvPicPr>
          <p:cNvPr id="15" name="Рисунок 14" descr="411806580_w640_h640_tsifry-2-vafelnye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857620" y="3429000"/>
            <a:ext cx="1045544" cy="135729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51abd11b5463f1cb3855cec14658486.jpg"/>
          <p:cNvPicPr>
            <a:picLocks noChangeAspect="1"/>
          </p:cNvPicPr>
          <p:nvPr/>
        </p:nvPicPr>
        <p:blipFill>
          <a:blip r:embed="rId4"/>
          <a:srcRect t="549" r="28457"/>
          <a:stretch>
            <a:fillRect/>
          </a:stretch>
        </p:blipFill>
        <p:spPr>
          <a:xfrm>
            <a:off x="142844" y="1428736"/>
            <a:ext cx="2919679" cy="31432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472" y="142852"/>
            <a:ext cx="80724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i="1" dirty="0" smtClean="0">
                <a:latin typeface="Bookman Old Style" pitchFamily="18" charset="0"/>
              </a:rPr>
              <a:t>Подумай, яку цифру загадав хлопчик. Тепер перевір себе, натисни на  </a:t>
            </a:r>
            <a:r>
              <a:rPr lang="uk-UA" sz="2000" i="1" dirty="0" err="1" smtClean="0">
                <a:latin typeface="Bookman Old Style" pitchFamily="18" charset="0"/>
              </a:rPr>
              <a:t>смайлик</a:t>
            </a:r>
            <a:r>
              <a:rPr lang="uk-UA" sz="2000" i="1" dirty="0" smtClean="0">
                <a:latin typeface="Bookman Old Style" pitchFamily="18" charset="0"/>
              </a:rPr>
              <a:t>, правильно, це цифра 6.</a:t>
            </a:r>
          </a:p>
          <a:p>
            <a:pPr algn="ctr"/>
            <a:r>
              <a:rPr lang="uk-UA" sz="2000" i="1" dirty="0" smtClean="0">
                <a:latin typeface="Bookman Old Style" pitchFamily="18" charset="0"/>
              </a:rPr>
              <a:t>А зараз прибери всі зайві цифри , натисни на них і вони зникнуть. Які цифри залишились?  На що вони схожі?</a:t>
            </a:r>
            <a:endParaRPr lang="ru-RU" sz="2000" i="1" dirty="0"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5000636"/>
            <a:ext cx="1143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smtClean="0">
                <a:latin typeface="Bookman Old Style" pitchFamily="18" charset="0"/>
              </a:rPr>
              <a:t>6</a:t>
            </a:r>
            <a:endParaRPr lang="ru-RU" sz="5400" b="1" dirty="0">
              <a:latin typeface="Bookman Old Style" pitchFamily="18" charset="0"/>
            </a:endParaRPr>
          </a:p>
        </p:txBody>
      </p:sp>
      <p:pic>
        <p:nvPicPr>
          <p:cNvPr id="6" name="Рисунок 5" descr="f0d6fae2c89b0a59d8538464af6b4abb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472" y="4643446"/>
            <a:ext cx="1785950" cy="2013170"/>
          </a:xfrm>
          <a:prstGeom prst="rect">
            <a:avLst/>
          </a:prstGeom>
        </p:spPr>
      </p:pic>
      <p:pic>
        <p:nvPicPr>
          <p:cNvPr id="7" name="Рисунок 6" descr="f7765cbdf5d590260b76e19cdc532ae9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821"/>
          <a:stretch>
            <a:fillRect/>
          </a:stretch>
        </p:blipFill>
        <p:spPr>
          <a:xfrm>
            <a:off x="4000496" y="1785926"/>
            <a:ext cx="1087966" cy="1513246"/>
          </a:xfrm>
          <a:prstGeom prst="rect">
            <a:avLst/>
          </a:prstGeom>
        </p:spPr>
      </p:pic>
      <p:pic>
        <p:nvPicPr>
          <p:cNvPr id="8" name="Рисунок 7" descr="grass-letters-number-9-vector-573153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336" t="14000" r="18487" b="8000"/>
          <a:stretch>
            <a:fillRect/>
          </a:stretch>
        </p:blipFill>
        <p:spPr>
          <a:xfrm>
            <a:off x="7429520" y="2857496"/>
            <a:ext cx="1211698" cy="1500198"/>
          </a:xfrm>
          <a:prstGeom prst="rect">
            <a:avLst/>
          </a:prstGeom>
        </p:spPr>
      </p:pic>
      <p:pic>
        <p:nvPicPr>
          <p:cNvPr id="9" name="Рисунок 8" descr="1207-1685_m1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541" r="13541"/>
          <a:stretch>
            <a:fillRect/>
          </a:stretch>
        </p:blipFill>
        <p:spPr>
          <a:xfrm>
            <a:off x="5072066" y="5000636"/>
            <a:ext cx="989721" cy="1357322"/>
          </a:xfrm>
          <a:prstGeom prst="rect">
            <a:avLst/>
          </a:prstGeom>
        </p:spPr>
      </p:pic>
      <p:pic>
        <p:nvPicPr>
          <p:cNvPr id="10" name="Рисунок 9" descr="music-theme-grungy-font-number-3-vector-1573022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059" t="9000" r="21218" b="9999"/>
          <a:stretch>
            <a:fillRect/>
          </a:stretch>
        </p:blipFill>
        <p:spPr>
          <a:xfrm>
            <a:off x="7786710" y="1357298"/>
            <a:ext cx="857256" cy="1285884"/>
          </a:xfrm>
          <a:prstGeom prst="rect">
            <a:avLst/>
          </a:prstGeom>
        </p:spPr>
      </p:pic>
      <p:pic>
        <p:nvPicPr>
          <p:cNvPr id="11" name="Рисунок 10" descr="images (7)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78" r="16367"/>
          <a:stretch>
            <a:fillRect/>
          </a:stretch>
        </p:blipFill>
        <p:spPr>
          <a:xfrm>
            <a:off x="3071802" y="5000636"/>
            <a:ext cx="1094173" cy="1433515"/>
          </a:xfrm>
          <a:prstGeom prst="rect">
            <a:avLst/>
          </a:prstGeom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7572396" y="6143644"/>
            <a:ext cx="1214446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waving-happy-number-6-vector-1901597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336" t="8000" r="12185" b="14000"/>
          <a:stretch>
            <a:fillRect/>
          </a:stretch>
        </p:blipFill>
        <p:spPr>
          <a:xfrm>
            <a:off x="5500694" y="1500174"/>
            <a:ext cx="1327098" cy="1500198"/>
          </a:xfrm>
          <a:prstGeom prst="rect">
            <a:avLst/>
          </a:prstGeom>
        </p:spPr>
      </p:pic>
      <p:pic>
        <p:nvPicPr>
          <p:cNvPr id="6146" name="Picture 2" descr="C:\Users\Таня\Pictures\мат - ка\пальчики цифры\6\1.jp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3286124"/>
            <a:ext cx="1022962" cy="1396996"/>
          </a:xfrm>
          <a:prstGeom prst="rect">
            <a:avLst/>
          </a:prstGeom>
          <a:noFill/>
        </p:spPr>
      </p:pic>
      <p:pic>
        <p:nvPicPr>
          <p:cNvPr id="16" name="Рисунок 15" descr="cfe6f1c3348d4ba6caac32ae2c70793c.jpg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87" b="10314"/>
          <a:stretch>
            <a:fillRect/>
          </a:stretch>
        </p:blipFill>
        <p:spPr>
          <a:xfrm>
            <a:off x="5500694" y="3071810"/>
            <a:ext cx="1234141" cy="1500198"/>
          </a:xfrm>
          <a:prstGeom prst="rect">
            <a:avLst/>
          </a:prstGeom>
        </p:spPr>
      </p:pic>
      <p:pic>
        <p:nvPicPr>
          <p:cNvPr id="17" name="Рисунок 16" descr="images.jpg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273"/>
          <a:stretch>
            <a:fillRect/>
          </a:stretch>
        </p:blipFill>
        <p:spPr>
          <a:xfrm>
            <a:off x="6643702" y="4429132"/>
            <a:ext cx="1064839" cy="150019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ddd2cc4e0736bda29989ce90bb52b65.jpg"/>
          <p:cNvPicPr>
            <a:picLocks noChangeAspect="1"/>
          </p:cNvPicPr>
          <p:nvPr/>
        </p:nvPicPr>
        <p:blipFill>
          <a:blip r:embed="rId4"/>
          <a:srcRect l="2127" t="549" r="28457"/>
          <a:stretch>
            <a:fillRect/>
          </a:stretch>
        </p:blipFill>
        <p:spPr>
          <a:xfrm>
            <a:off x="214282" y="1500174"/>
            <a:ext cx="2832862" cy="31432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142852"/>
            <a:ext cx="80724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i="1" dirty="0" smtClean="0">
                <a:latin typeface="Bookman Old Style" pitchFamily="18" charset="0"/>
              </a:rPr>
              <a:t>Подумай, яку цифру загадала дівчинка. Тепер перевір себе, натисни на  </a:t>
            </a:r>
            <a:r>
              <a:rPr lang="uk-UA" sz="2000" i="1" dirty="0" err="1" smtClean="0">
                <a:latin typeface="Bookman Old Style" pitchFamily="18" charset="0"/>
              </a:rPr>
              <a:t>смайлик</a:t>
            </a:r>
            <a:r>
              <a:rPr lang="uk-UA" sz="2000" i="1" dirty="0" smtClean="0">
                <a:latin typeface="Bookman Old Style" pitchFamily="18" charset="0"/>
              </a:rPr>
              <a:t>, правильно, це цифра 3.</a:t>
            </a:r>
          </a:p>
          <a:p>
            <a:pPr algn="ctr"/>
            <a:r>
              <a:rPr lang="uk-UA" sz="2000" i="1" dirty="0" smtClean="0">
                <a:latin typeface="Bookman Old Style" pitchFamily="18" charset="0"/>
              </a:rPr>
              <a:t>А зараз прибери всі зайві цифри , натисни на них і вони зникнуть. Які цифри залишились?  На що вони схожі?</a:t>
            </a:r>
            <a:endParaRPr lang="ru-RU" sz="2000" i="1" dirty="0"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5143512"/>
            <a:ext cx="1000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smtClean="0">
                <a:latin typeface="Bookman Old Style" pitchFamily="18" charset="0"/>
              </a:rPr>
              <a:t>3</a:t>
            </a:r>
            <a:endParaRPr lang="ru-RU" sz="5400" b="1" dirty="0">
              <a:latin typeface="Bookman Old Style" pitchFamily="18" charset="0"/>
            </a:endParaRPr>
          </a:p>
        </p:txBody>
      </p:sp>
      <p:pic>
        <p:nvPicPr>
          <p:cNvPr id="5" name="Рисунок 4" descr="f0d6fae2c89b0a59d8538464af6b4abb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10" y="4844830"/>
            <a:ext cx="1785950" cy="2013170"/>
          </a:xfrm>
          <a:prstGeom prst="rect">
            <a:avLst/>
          </a:prstGeom>
        </p:spPr>
      </p:pic>
      <p:pic>
        <p:nvPicPr>
          <p:cNvPr id="6" name="Рисунок 5" descr="aca8c293ed1b85aea1cfc28c3283a5c4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21" r="2127" b="8461"/>
          <a:stretch>
            <a:fillRect/>
          </a:stretch>
        </p:blipFill>
        <p:spPr>
          <a:xfrm>
            <a:off x="3857620" y="1571612"/>
            <a:ext cx="1053565" cy="1428760"/>
          </a:xfrm>
          <a:prstGeom prst="rect">
            <a:avLst/>
          </a:prstGeom>
        </p:spPr>
      </p:pic>
      <p:pic>
        <p:nvPicPr>
          <p:cNvPr id="7" name="Рисунок 6" descr="globo-n-mero-8-gato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7423" r="7423"/>
          <a:stretch>
            <a:fillRect/>
          </a:stretch>
        </p:blipFill>
        <p:spPr>
          <a:xfrm>
            <a:off x="7215206" y="3786190"/>
            <a:ext cx="1431565" cy="1681159"/>
          </a:xfrm>
          <a:prstGeom prst="rect">
            <a:avLst/>
          </a:prstGeom>
        </p:spPr>
      </p:pic>
      <p:pic>
        <p:nvPicPr>
          <p:cNvPr id="8" name="Рисунок 7" descr="f61600be0de84c1eea42469b9512747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71868" y="5072074"/>
            <a:ext cx="886059" cy="1452556"/>
          </a:xfrm>
          <a:prstGeom prst="rect">
            <a:avLst/>
          </a:prstGeom>
        </p:spPr>
      </p:pic>
      <p:pic>
        <p:nvPicPr>
          <p:cNvPr id="9" name="Рисунок 8" descr="funny-cartoon-friendly-number-5-five-guy-vector-1426189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21688" y="1428737"/>
            <a:ext cx="1632215" cy="1714512"/>
          </a:xfrm>
          <a:prstGeom prst="rect">
            <a:avLst/>
          </a:prstGeom>
        </p:spPr>
      </p:pic>
      <p:pic>
        <p:nvPicPr>
          <p:cNvPr id="10" name="Рисунок 9" descr="8695e218edd26d8dba3ea367b55f31dd--number--math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08" t="8196" r="8686" b="5737"/>
          <a:stretch>
            <a:fillRect/>
          </a:stretch>
        </p:blipFill>
        <p:spPr>
          <a:xfrm>
            <a:off x="5357818" y="3286124"/>
            <a:ext cx="1047077" cy="1357322"/>
          </a:xfrm>
          <a:prstGeom prst="rect">
            <a:avLst/>
          </a:prstGeom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7572396" y="6143644"/>
            <a:ext cx="1214446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1207-1685_m1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625" r="13541"/>
          <a:stretch>
            <a:fillRect/>
          </a:stretch>
        </p:blipFill>
        <p:spPr>
          <a:xfrm>
            <a:off x="3428992" y="3571876"/>
            <a:ext cx="1062631" cy="1500174"/>
          </a:xfrm>
          <a:prstGeom prst="rect">
            <a:avLst/>
          </a:prstGeom>
        </p:spPr>
      </p:pic>
      <p:pic>
        <p:nvPicPr>
          <p:cNvPr id="14" name="Рисунок 13" descr="9222de47dee0a8b1e35014398ba005f8.jpg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97" t="2094" b="9821"/>
          <a:stretch>
            <a:fillRect/>
          </a:stretch>
        </p:blipFill>
        <p:spPr>
          <a:xfrm>
            <a:off x="5500694" y="4857760"/>
            <a:ext cx="1074713" cy="1571636"/>
          </a:xfrm>
          <a:prstGeom prst="rect">
            <a:avLst/>
          </a:prstGeom>
        </p:spPr>
      </p:pic>
      <p:pic>
        <p:nvPicPr>
          <p:cNvPr id="15" name="Рисунок 14" descr="584a2343ea415eadaf0463ea0d262686.jpg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0760" y="1571612"/>
            <a:ext cx="787411" cy="134460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142852"/>
            <a:ext cx="80724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i="1" dirty="0" smtClean="0">
                <a:latin typeface="Bookman Old Style" pitchFamily="18" charset="0"/>
              </a:rPr>
              <a:t>Подумай, яку цифру загадала дівчинка. Тепер перевір себе, натисни на  </a:t>
            </a:r>
            <a:r>
              <a:rPr lang="uk-UA" sz="2000" i="1" dirty="0" err="1" smtClean="0">
                <a:latin typeface="Bookman Old Style" pitchFamily="18" charset="0"/>
              </a:rPr>
              <a:t>смайлик</a:t>
            </a:r>
            <a:r>
              <a:rPr lang="uk-UA" sz="2000" i="1" dirty="0" smtClean="0">
                <a:latin typeface="Bookman Old Style" pitchFamily="18" charset="0"/>
              </a:rPr>
              <a:t>, правильно, це цифра 7.</a:t>
            </a:r>
          </a:p>
          <a:p>
            <a:pPr algn="ctr"/>
            <a:r>
              <a:rPr lang="uk-UA" sz="2000" i="1" dirty="0" smtClean="0">
                <a:latin typeface="Bookman Old Style" pitchFamily="18" charset="0"/>
              </a:rPr>
              <a:t>А зараз прибери всі зайві цифри , натисни на них і вони зникнуть. Які цифри залишились?  На що вони схожі?</a:t>
            </a:r>
            <a:endParaRPr lang="ru-RU" sz="2000" i="1" dirty="0"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5143512"/>
            <a:ext cx="10001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latin typeface="Bookman Old Style" pitchFamily="18" charset="0"/>
              </a:rPr>
              <a:t>7</a:t>
            </a:r>
            <a:endParaRPr lang="ru-RU" sz="6000" b="1" dirty="0">
              <a:latin typeface="Bookman Old Style" pitchFamily="18" charset="0"/>
            </a:endParaRPr>
          </a:p>
        </p:txBody>
      </p:sp>
      <p:pic>
        <p:nvPicPr>
          <p:cNvPr id="6" name="Рисунок 5" descr="f0d6fae2c89b0a59d8538464af6b4abb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34" y="4844830"/>
            <a:ext cx="1785950" cy="2013170"/>
          </a:xfrm>
          <a:prstGeom prst="rect">
            <a:avLst/>
          </a:prstGeom>
        </p:spPr>
      </p:pic>
      <p:pic>
        <p:nvPicPr>
          <p:cNvPr id="7" name="Рисунок 6" descr="cfe6f1c3348d4ba6caac32ae2c70793c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b="10314"/>
          <a:stretch>
            <a:fillRect/>
          </a:stretch>
        </p:blipFill>
        <p:spPr>
          <a:xfrm>
            <a:off x="4429124" y="3214686"/>
            <a:ext cx="1383920" cy="1714512"/>
          </a:xfrm>
          <a:prstGeom prst="rect">
            <a:avLst/>
          </a:prstGeom>
        </p:spPr>
      </p:pic>
      <p:pic>
        <p:nvPicPr>
          <p:cNvPr id="8" name="Рисунок 7" descr="group-people-shape-figure-6-vector-8483719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BF8F3"/>
              </a:clrFrom>
              <a:clrTo>
                <a:srgbClr val="FBF8F3">
                  <a:alpha val="0"/>
                </a:srgbClr>
              </a:clrTo>
            </a:clrChange>
          </a:blip>
          <a:srcRect l="18487" t="11000" r="15336"/>
          <a:stretch>
            <a:fillRect/>
          </a:stretch>
        </p:blipFill>
        <p:spPr>
          <a:xfrm>
            <a:off x="7500958" y="4500570"/>
            <a:ext cx="928694" cy="1311959"/>
          </a:xfrm>
          <a:prstGeom prst="rect">
            <a:avLst/>
          </a:prstGeom>
        </p:spPr>
      </p:pic>
      <p:pic>
        <p:nvPicPr>
          <p:cNvPr id="9" name="Рисунок 8" descr="funny-cartoon-numbers-8-vector-964537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7818" y="5000636"/>
            <a:ext cx="1473520" cy="1547815"/>
          </a:xfrm>
          <a:prstGeom prst="rect">
            <a:avLst/>
          </a:prstGeom>
        </p:spPr>
      </p:pic>
      <p:pic>
        <p:nvPicPr>
          <p:cNvPr id="10" name="Рисунок 9" descr="8695e218edd26d8dba3ea367b55f31dd--number--math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43834" y="2857496"/>
            <a:ext cx="1105533" cy="1428760"/>
          </a:xfrm>
          <a:prstGeom prst="rect">
            <a:avLst/>
          </a:prstGeom>
        </p:spPr>
      </p:pic>
      <p:pic>
        <p:nvPicPr>
          <p:cNvPr id="11" name="Рисунок 10" descr="11659577-números-de-la-historieta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29322" y="1428736"/>
            <a:ext cx="953972" cy="1428760"/>
          </a:xfrm>
          <a:prstGeom prst="rect">
            <a:avLst/>
          </a:prstGeom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7572396" y="6143644"/>
            <a:ext cx="1214446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abc74f622abb3b96827b4d8048f84425.jpg"/>
          <p:cNvPicPr>
            <a:picLocks noChangeAspect="1"/>
          </p:cNvPicPr>
          <p:nvPr/>
        </p:nvPicPr>
        <p:blipFill>
          <a:blip r:embed="rId10"/>
          <a:srcRect r="28191"/>
          <a:stretch>
            <a:fillRect/>
          </a:stretch>
        </p:blipFill>
        <p:spPr>
          <a:xfrm>
            <a:off x="214282" y="1428736"/>
            <a:ext cx="3046931" cy="3286148"/>
          </a:xfrm>
          <a:prstGeom prst="rect">
            <a:avLst/>
          </a:prstGeom>
        </p:spPr>
      </p:pic>
      <p:pic>
        <p:nvPicPr>
          <p:cNvPr id="18" name="Рисунок 17" descr="foil-balloon-shary39-00-429.jpg"/>
          <p:cNvPicPr>
            <a:picLocks noChangeAspect="1"/>
          </p:cNvPicPr>
          <p:nvPr/>
        </p:nvPicPr>
        <p:blipFill>
          <a:blip r:embed="rId11" cstate="print"/>
          <a:srcRect l="18750" t="3125" r="20833" b="9375"/>
          <a:stretch>
            <a:fillRect/>
          </a:stretch>
        </p:blipFill>
        <p:spPr>
          <a:xfrm>
            <a:off x="3857620" y="1714488"/>
            <a:ext cx="1085177" cy="1571636"/>
          </a:xfrm>
          <a:prstGeom prst="rect">
            <a:avLst/>
          </a:prstGeom>
        </p:spPr>
      </p:pic>
      <p:pic>
        <p:nvPicPr>
          <p:cNvPr id="19" name="Рисунок 18" descr="number-seven-7-business-people-silhouette-vector-21058470.jpg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548" t="14000" r="38183" b="9500"/>
          <a:stretch>
            <a:fillRect/>
          </a:stretch>
        </p:blipFill>
        <p:spPr>
          <a:xfrm>
            <a:off x="3571868" y="5000636"/>
            <a:ext cx="966528" cy="1643098"/>
          </a:xfrm>
          <a:prstGeom prst="rect">
            <a:avLst/>
          </a:prstGeom>
        </p:spPr>
      </p:pic>
      <p:pic>
        <p:nvPicPr>
          <p:cNvPr id="20" name="Рисунок 19" descr="siete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72198" y="3071810"/>
            <a:ext cx="1436888" cy="1659220"/>
          </a:xfrm>
          <a:prstGeom prst="rect">
            <a:avLst/>
          </a:prstGeom>
        </p:spPr>
      </p:pic>
      <p:pic>
        <p:nvPicPr>
          <p:cNvPr id="21" name="Рисунок 20" descr="foliage-number-7-vector-810438.jpg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639" t="10800" r="21638"/>
          <a:stretch>
            <a:fillRect/>
          </a:stretch>
        </p:blipFill>
        <p:spPr>
          <a:xfrm>
            <a:off x="7643834" y="1357298"/>
            <a:ext cx="1071570" cy="177006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470</Words>
  <PresentationFormat>Экран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Таня</cp:lastModifiedBy>
  <cp:revision>24</cp:revision>
  <dcterms:created xsi:type="dcterms:W3CDTF">2020-03-31T12:01:33Z</dcterms:created>
  <dcterms:modified xsi:type="dcterms:W3CDTF">2020-03-31T15:23:23Z</dcterms:modified>
</cp:coreProperties>
</file>