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6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66FF"/>
    <a:srgbClr val="CC0099"/>
    <a:srgbClr val="FF99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4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2.wav"/><Relationship Id="rId7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2.wav"/><Relationship Id="rId7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gif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audio" Target="../media/audio2.wav"/><Relationship Id="rId7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gif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2.wav"/><Relationship Id="rId7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gif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агружено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0"/>
            <a:ext cx="9149892" cy="6853587"/>
          </a:xfrm>
          <a:prstGeom prst="rect">
            <a:avLst/>
          </a:prstGeom>
        </p:spPr>
      </p:pic>
      <p:pic>
        <p:nvPicPr>
          <p:cNvPr id="3" name="Рисунок 2" descr="ori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26" y="357165"/>
            <a:ext cx="6481345" cy="6337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928670"/>
            <a:ext cx="4214842" cy="954107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latin typeface="Comic Sans MS" pitchFamily="66" charset="0"/>
              </a:rPr>
              <a:t>Ці цікаві слова</a:t>
            </a:r>
          </a:p>
          <a:p>
            <a:pPr algn="ctr"/>
            <a:r>
              <a:rPr lang="uk-UA" sz="2000" dirty="0" smtClean="0">
                <a:solidFill>
                  <a:srgbClr val="C00000"/>
                </a:solidFill>
                <a:latin typeface="Comic Sans MS" pitchFamily="66" charset="0"/>
              </a:rPr>
              <a:t>(частина ІІ)</a:t>
            </a:r>
            <a:endParaRPr lang="ru-RU" sz="20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214282" y="5429264"/>
            <a:ext cx="3429024" cy="1200329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i="1" dirty="0" smtClean="0">
                <a:latin typeface="Bookman Old Style" pitchFamily="18" charset="0"/>
              </a:rPr>
              <a:t>підготувала </a:t>
            </a:r>
          </a:p>
          <a:p>
            <a:pPr algn="ctr"/>
            <a:r>
              <a:rPr lang="uk-UA" i="1" dirty="0" smtClean="0">
                <a:latin typeface="Bookman Old Style" pitchFamily="18" charset="0"/>
              </a:rPr>
              <a:t>вчитель-дефектолог</a:t>
            </a:r>
          </a:p>
          <a:p>
            <a:pPr algn="ctr"/>
            <a:r>
              <a:rPr lang="uk-UA" i="1" dirty="0" err="1" smtClean="0">
                <a:latin typeface="Bookman Old Style" pitchFamily="18" charset="0"/>
              </a:rPr>
              <a:t>КЗ</a:t>
            </a:r>
            <a:r>
              <a:rPr lang="uk-UA" i="1" dirty="0" smtClean="0">
                <a:latin typeface="Bookman Old Style" pitchFamily="18" charset="0"/>
              </a:rPr>
              <a:t> “ДНЗ № 122 КТ” КМР</a:t>
            </a:r>
          </a:p>
          <a:p>
            <a:pPr algn="ctr"/>
            <a:r>
              <a:rPr lang="uk-UA" i="1" dirty="0" smtClean="0">
                <a:latin typeface="Bookman Old Style" pitchFamily="18" charset="0"/>
              </a:rPr>
              <a:t>Волобоєва Т.В.</a:t>
            </a:r>
            <a:endParaRPr lang="ru-RU" i="1" dirty="0">
              <a:latin typeface="Bookman Old Style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57158" y="3071810"/>
            <a:ext cx="2357454" cy="1261884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Зорі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Падають</a:t>
            </a:r>
          </a:p>
          <a:p>
            <a:pPr algn="ctr"/>
            <a:r>
              <a:rPr lang="uk-UA" i="1" dirty="0" smtClean="0">
                <a:latin typeface="Comic Sans MS" pitchFamily="66" charset="0"/>
              </a:rPr>
              <a:t>(зорепад)</a:t>
            </a:r>
            <a:r>
              <a:rPr lang="uk-UA" i="1" dirty="0" smtClean="0">
                <a:latin typeface="Comic Sans MS" pitchFamily="66" charset="0"/>
              </a:rPr>
              <a:t>     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26" y="357166"/>
            <a:ext cx="3048023" cy="2286016"/>
          </a:xfrm>
          <a:prstGeom prst="rect">
            <a:avLst/>
          </a:prstGeom>
        </p:spPr>
      </p:pic>
      <p:pic>
        <p:nvPicPr>
          <p:cNvPr id="15" name="Рисунок 14" descr="xbnie6azw9uokup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620" y="2859988"/>
            <a:ext cx="3281739" cy="1854895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3372" y="4929198"/>
            <a:ext cx="2636156" cy="1748737"/>
          </a:xfrm>
          <a:prstGeom prst="rect">
            <a:avLst/>
          </a:prstGeom>
        </p:spPr>
      </p:pic>
      <p:pic>
        <p:nvPicPr>
          <p:cNvPr id="19" name="Рисунок 18" descr="mota_ru_2021006-1024x600-4a30867f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636" y="714356"/>
            <a:ext cx="2786082" cy="182289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5893E-6 L -0.30191 -0.002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" y="-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57909E-6 L -0.59236 0.24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" y="1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28596" y="3143248"/>
            <a:ext cx="2286016" cy="1261884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Лист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Падає</a:t>
            </a:r>
          </a:p>
          <a:p>
            <a:pPr algn="ctr"/>
            <a:r>
              <a:rPr lang="uk-UA" i="1" dirty="0" smtClean="0">
                <a:latin typeface="Comic Sans MS" pitchFamily="66" charset="0"/>
              </a:rPr>
              <a:t>(листопад)</a:t>
            </a:r>
            <a:r>
              <a:rPr lang="uk-UA" i="1" dirty="0" smtClean="0">
                <a:latin typeface="Comic Sans MS" pitchFamily="66" charset="0"/>
              </a:rPr>
              <a:t>      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64" y="500042"/>
            <a:ext cx="3026800" cy="2016605"/>
          </a:xfrm>
          <a:prstGeom prst="rect">
            <a:avLst/>
          </a:prstGeom>
        </p:spPr>
      </p:pic>
      <p:pic>
        <p:nvPicPr>
          <p:cNvPr id="15" name="Рисунок 14" descr="xbnie6azw9uokup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5074" y="2997119"/>
            <a:ext cx="2556479" cy="2646459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43636" y="1071546"/>
            <a:ext cx="2805260" cy="1857388"/>
          </a:xfrm>
          <a:prstGeom prst="rect">
            <a:avLst/>
          </a:prstGeom>
        </p:spPr>
      </p:pic>
      <p:pic>
        <p:nvPicPr>
          <p:cNvPr id="19" name="Рисунок 18" descr="mota_ru_2021006-1024x600-4a30867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14744" y="5143512"/>
            <a:ext cx="2357454" cy="157163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9778E-6 L -0.2849 0.583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0731E-6 L -0.64583 -0.4183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" y="-2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00034" y="2928934"/>
            <a:ext cx="2428892" cy="1384995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Перекотити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Полем</a:t>
            </a:r>
          </a:p>
          <a:p>
            <a:pPr algn="ctr"/>
            <a:r>
              <a:rPr lang="uk-UA" i="1" dirty="0" smtClean="0">
                <a:latin typeface="Comic Sans MS" pitchFamily="66" charset="0"/>
              </a:rPr>
              <a:t>(перекотиполе)</a:t>
            </a:r>
            <a:r>
              <a:rPr lang="uk-UA" i="1" dirty="0" smtClean="0">
                <a:latin typeface="Comic Sans MS" pitchFamily="66" charset="0"/>
              </a:rPr>
              <a:t> </a:t>
            </a:r>
            <a:r>
              <a:rPr lang="uk-UA" sz="2800" i="1" dirty="0" smtClean="0">
                <a:latin typeface="Comic Sans MS" pitchFamily="66" charset="0"/>
              </a:rPr>
              <a:t>       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610" y="285728"/>
            <a:ext cx="3149026" cy="2088855"/>
          </a:xfrm>
          <a:prstGeom prst="rect">
            <a:avLst/>
          </a:prstGeom>
        </p:spPr>
      </p:pic>
      <p:pic>
        <p:nvPicPr>
          <p:cNvPr id="15" name="Рисунок 14" descr="xbnie6azw9uokup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48" y="4429132"/>
            <a:ext cx="3357586" cy="2214578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0826" y="1071546"/>
            <a:ext cx="2368505" cy="1386272"/>
          </a:xfrm>
          <a:prstGeom prst="rect">
            <a:avLst/>
          </a:prstGeom>
        </p:spPr>
      </p:pic>
      <p:pic>
        <p:nvPicPr>
          <p:cNvPr id="19" name="Рисунок 18" descr="mota_ru_2021006-1024x600-4a30867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6314" y="2857496"/>
            <a:ext cx="2540017" cy="142876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3515E-6 L -0.30677 0.620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" y="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67808E-7 L -0.42795 -0.579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" y="-2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28596" y="2714620"/>
            <a:ext cx="2286016" cy="1384995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Гори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Цвіт</a:t>
            </a:r>
          </a:p>
          <a:p>
            <a:pPr algn="ctr"/>
            <a:r>
              <a:rPr lang="uk-UA" i="1" dirty="0" smtClean="0">
                <a:latin typeface="Comic Sans MS" pitchFamily="66" charset="0"/>
              </a:rPr>
              <a:t>(горицвіт)</a:t>
            </a:r>
            <a:r>
              <a:rPr lang="uk-UA" i="1" dirty="0" smtClean="0">
                <a:latin typeface="Comic Sans MS" pitchFamily="66" charset="0"/>
              </a:rPr>
              <a:t> </a:t>
            </a:r>
            <a:r>
              <a:rPr lang="uk-UA" sz="2800" i="1" dirty="0" smtClean="0">
                <a:latin typeface="Comic Sans MS" pitchFamily="66" charset="0"/>
              </a:rPr>
              <a:t>        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84" y="214290"/>
            <a:ext cx="3109228" cy="2225231"/>
          </a:xfrm>
          <a:prstGeom prst="rect">
            <a:avLst/>
          </a:prstGeom>
        </p:spPr>
      </p:pic>
      <p:pic>
        <p:nvPicPr>
          <p:cNvPr id="15" name="Рисунок 14" descr="xbnie6azw9uokup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4809" y="4429132"/>
            <a:ext cx="3170121" cy="2250786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500826" y="2786058"/>
            <a:ext cx="2357454" cy="1485607"/>
          </a:xfrm>
          <a:prstGeom prst="rect">
            <a:avLst/>
          </a:prstGeom>
        </p:spPr>
      </p:pic>
      <p:pic>
        <p:nvPicPr>
          <p:cNvPr id="8" name="Рисунок 7" descr="mota_ru_2021006-1024x600-4a30867f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182" y="2857496"/>
            <a:ext cx="2357454" cy="139973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9537E-7 L -0.62552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44033E-6 L -0.43351 0.00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28596" y="2714620"/>
            <a:ext cx="2286016" cy="1384995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Вогонь 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гасити</a:t>
            </a:r>
            <a:endParaRPr lang="uk-UA" sz="2800" i="1" dirty="0" smtClean="0">
              <a:latin typeface="Comic Sans MS" pitchFamily="66" charset="0"/>
            </a:endParaRPr>
          </a:p>
          <a:p>
            <a:pPr algn="ctr"/>
            <a:r>
              <a:rPr lang="uk-UA" i="1" dirty="0" smtClean="0">
                <a:latin typeface="Comic Sans MS" pitchFamily="66" charset="0"/>
              </a:rPr>
              <a:t>(вогнегасник) </a:t>
            </a:r>
            <a:r>
              <a:rPr lang="uk-UA" sz="2800" i="1" dirty="0" smtClean="0">
                <a:latin typeface="Comic Sans MS" pitchFamily="66" charset="0"/>
              </a:rPr>
              <a:t>        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459" y="395620"/>
            <a:ext cx="3632653" cy="2176123"/>
          </a:xfrm>
          <a:prstGeom prst="rect">
            <a:avLst/>
          </a:prstGeom>
        </p:spPr>
      </p:pic>
      <p:pic>
        <p:nvPicPr>
          <p:cNvPr id="15" name="Рисунок 14" descr="xbnie6azw9uokup1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75" t="5882" r="25527" b="11764"/>
          <a:stretch>
            <a:fillRect/>
          </a:stretch>
        </p:blipFill>
        <p:spPr>
          <a:xfrm>
            <a:off x="5429256" y="4500570"/>
            <a:ext cx="1928827" cy="2160285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907" r="37066"/>
          <a:stretch>
            <a:fillRect/>
          </a:stretch>
        </p:blipFill>
        <p:spPr>
          <a:xfrm flipH="1">
            <a:off x="7786710" y="3214686"/>
            <a:ext cx="1143008" cy="2357454"/>
          </a:xfrm>
          <a:prstGeom prst="rect">
            <a:avLst/>
          </a:prstGeom>
        </p:spPr>
      </p:pic>
      <p:pic>
        <p:nvPicPr>
          <p:cNvPr id="8" name="Рисунок 7" descr="mota_ru_2021006-1024x600-4a30867f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137" r="21930"/>
          <a:stretch>
            <a:fillRect/>
          </a:stretch>
        </p:blipFill>
        <p:spPr>
          <a:xfrm>
            <a:off x="4572000" y="2643182"/>
            <a:ext cx="1143008" cy="248842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028E-6 L -0.4866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0.00254 L -0.425 0.007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28596" y="2714620"/>
            <a:ext cx="2286016" cy="1384995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Овочі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різати</a:t>
            </a:r>
          </a:p>
          <a:p>
            <a:pPr algn="ctr"/>
            <a:r>
              <a:rPr lang="uk-UA" i="1" dirty="0" smtClean="0">
                <a:latin typeface="Comic Sans MS" pitchFamily="66" charset="0"/>
              </a:rPr>
              <a:t>(овочерізка) </a:t>
            </a:r>
            <a:r>
              <a:rPr lang="uk-UA" sz="2800" i="1" dirty="0" smtClean="0">
                <a:latin typeface="Comic Sans MS" pitchFamily="66" charset="0"/>
              </a:rPr>
              <a:t>        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214290"/>
            <a:ext cx="4191030" cy="2357454"/>
          </a:xfrm>
          <a:prstGeom prst="rect">
            <a:avLst/>
          </a:prstGeom>
        </p:spPr>
      </p:pic>
      <p:pic>
        <p:nvPicPr>
          <p:cNvPr id="15" name="Рисунок 14" descr="xbnie6azw9uokup1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3306" y="4429132"/>
            <a:ext cx="3942852" cy="2260978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429387" y="2911074"/>
            <a:ext cx="2405079" cy="1803810"/>
          </a:xfrm>
          <a:prstGeom prst="rect">
            <a:avLst/>
          </a:prstGeom>
        </p:spPr>
      </p:pic>
      <p:pic>
        <p:nvPicPr>
          <p:cNvPr id="8" name="Рисунок 7" descr="mota_ru_2021006-1024x600-4a30867f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9058" y="2571744"/>
            <a:ext cx="1970499" cy="197049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028E-6 L -0.4866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75763E-6 L -0.38975 -0.0062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28596" y="3000372"/>
            <a:ext cx="2286016" cy="1384995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Ніс 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Рогом</a:t>
            </a:r>
            <a:endParaRPr lang="uk-UA" sz="2800" i="1" dirty="0" smtClean="0">
              <a:latin typeface="Comic Sans MS" pitchFamily="66" charset="0"/>
            </a:endParaRPr>
          </a:p>
          <a:p>
            <a:pPr algn="ctr"/>
            <a:r>
              <a:rPr lang="uk-UA" i="1" dirty="0" smtClean="0">
                <a:latin typeface="Comic Sans MS" pitchFamily="66" charset="0"/>
              </a:rPr>
              <a:t>(носоріг) </a:t>
            </a:r>
            <a:r>
              <a:rPr lang="uk-UA" sz="2800" i="1" dirty="0" smtClean="0">
                <a:latin typeface="Comic Sans MS" pitchFamily="66" charset="0"/>
              </a:rPr>
              <a:t>        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7686" y="214290"/>
            <a:ext cx="4286279" cy="2478006"/>
          </a:xfrm>
          <a:prstGeom prst="rect">
            <a:avLst/>
          </a:prstGeom>
        </p:spPr>
      </p:pic>
      <p:pic>
        <p:nvPicPr>
          <p:cNvPr id="15" name="Рисунок 14" descr="xbnie6azw9uokup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430" y="4429132"/>
            <a:ext cx="3120271" cy="2260978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215074" y="3000372"/>
            <a:ext cx="2635764" cy="1757176"/>
          </a:xfrm>
          <a:prstGeom prst="rect">
            <a:avLst/>
          </a:prstGeom>
        </p:spPr>
      </p:pic>
      <p:pic>
        <p:nvPicPr>
          <p:cNvPr id="8" name="Рисунок 7" descr="mota_ru_2021006-1024x600-4a30867f.jpg"/>
          <p:cNvPicPr>
            <a:picLocks noChangeAspect="1"/>
          </p:cNvPicPr>
          <p:nvPr/>
        </p:nvPicPr>
        <p:blipFill>
          <a:blip r:embed="rId8" cstate="print"/>
          <a:srcRect l="11445" r="3862"/>
          <a:stretch>
            <a:fillRect/>
          </a:stretch>
        </p:blipFill>
        <p:spPr>
          <a:xfrm>
            <a:off x="3500430" y="2786058"/>
            <a:ext cx="2643206" cy="152091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9278E-7 L -0.45504 0.004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" y="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75763E-6 L -0.33698 0.004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2" y="0"/>
            <a:ext cx="9149892" cy="6853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48" y="714356"/>
            <a:ext cx="7858180" cy="1446550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8800" b="1" i="1" dirty="0" smtClean="0">
                <a:solidFill>
                  <a:srgbClr val="FF0000"/>
                </a:solidFill>
                <a:latin typeface="Comic Sans MS" pitchFamily="66" charset="0"/>
              </a:rPr>
              <a:t>М</a:t>
            </a:r>
            <a:r>
              <a:rPr lang="uk-UA" sz="8800" b="1" i="1" dirty="0" smtClean="0">
                <a:solidFill>
                  <a:srgbClr val="00B050"/>
                </a:solidFill>
                <a:latin typeface="Comic Sans MS" pitchFamily="66" charset="0"/>
              </a:rPr>
              <a:t>О</a:t>
            </a:r>
            <a:r>
              <a:rPr lang="uk-UA" sz="8800" b="1" i="1" dirty="0" smtClean="0">
                <a:solidFill>
                  <a:srgbClr val="7030A0"/>
                </a:solidFill>
                <a:latin typeface="Comic Sans MS" pitchFamily="66" charset="0"/>
              </a:rPr>
              <a:t>Л</a:t>
            </a:r>
            <a:r>
              <a:rPr lang="uk-UA" sz="8800" b="1" i="1" dirty="0" smtClean="0">
                <a:solidFill>
                  <a:srgbClr val="FFFF00"/>
                </a:solidFill>
                <a:latin typeface="Comic Sans MS" pitchFamily="66" charset="0"/>
              </a:rPr>
              <a:t>О</a:t>
            </a:r>
            <a:r>
              <a:rPr lang="uk-UA" sz="8800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Д</a:t>
            </a:r>
            <a:r>
              <a:rPr lang="uk-UA" sz="8800" b="1" i="1" dirty="0" smtClean="0">
                <a:solidFill>
                  <a:srgbClr val="CC0099"/>
                </a:solidFill>
                <a:latin typeface="Comic Sans MS" pitchFamily="66" charset="0"/>
              </a:rPr>
              <a:t>Е</a:t>
            </a:r>
            <a:r>
              <a:rPr lang="uk-UA" sz="8800" b="1" i="1" dirty="0" smtClean="0">
                <a:solidFill>
                  <a:srgbClr val="0033CC"/>
                </a:solidFill>
                <a:latin typeface="Comic Sans MS" pitchFamily="66" charset="0"/>
              </a:rPr>
              <a:t>Ц</a:t>
            </a:r>
            <a:r>
              <a:rPr lang="uk-UA" sz="8800" b="1" i="1" dirty="0" smtClean="0">
                <a:solidFill>
                  <a:srgbClr val="00FF00"/>
                </a:solidFill>
                <a:latin typeface="Comic Sans MS" pitchFamily="66" charset="0"/>
              </a:rPr>
              <a:t>Ь</a:t>
            </a:r>
            <a:r>
              <a:rPr lang="uk-UA" sz="8800" b="1" i="1" dirty="0" smtClean="0">
                <a:solidFill>
                  <a:srgbClr val="FF0000"/>
                </a:solidFill>
                <a:latin typeface="Comic Sans MS" pitchFamily="66" charset="0"/>
              </a:rPr>
              <a:t>!!!</a:t>
            </a:r>
            <a:endParaRPr lang="ru-RU" sz="8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Рисунок 4" descr="many-colorful-hands-smileys-isolated-background-6695982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1436" b="12888"/>
          <a:stretch>
            <a:fillRect/>
          </a:stretch>
        </p:blipFill>
        <p:spPr>
          <a:xfrm>
            <a:off x="285720" y="3000372"/>
            <a:ext cx="8420100" cy="2428892"/>
          </a:xfrm>
          <a:prstGeom prst="rect">
            <a:avLst/>
          </a:prstGeom>
        </p:spPr>
      </p:pic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7929586" y="5643578"/>
            <a:ext cx="1042416" cy="1042416"/>
          </a:xfrm>
          <a:prstGeom prst="actionButtonHom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3"/>
            <a:ext cx="9149892" cy="68535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44" y="142852"/>
            <a:ext cx="87154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solidFill>
                  <a:srgbClr val="C00000"/>
                </a:solidFill>
                <a:latin typeface="Comic Sans MS" pitchFamily="66" charset="0"/>
              </a:rPr>
              <a:t>Сьогодні ми з вами продовжуємо знайомитись із цікавими словами. </a:t>
            </a:r>
          </a:p>
          <a:p>
            <a:pPr algn="ctr"/>
            <a:r>
              <a:rPr lang="uk-UA" sz="2800" i="1" dirty="0" smtClean="0">
                <a:solidFill>
                  <a:srgbClr val="C00000"/>
                </a:solidFill>
                <a:latin typeface="Comic Sans MS" pitchFamily="66" charset="0"/>
              </a:rPr>
              <a:t>Іноді трапляється так, що  два </a:t>
            </a:r>
            <a:r>
              <a:rPr lang="uk-UA" sz="2800" i="1" dirty="0" smtClean="0">
                <a:solidFill>
                  <a:srgbClr val="C00000"/>
                </a:solidFill>
                <a:latin typeface="Comic Sans MS" pitchFamily="66" charset="0"/>
              </a:rPr>
              <a:t>слова об’єднуються </a:t>
            </a:r>
            <a:r>
              <a:rPr lang="uk-UA" sz="2800" i="1" dirty="0" smtClean="0">
                <a:solidFill>
                  <a:srgbClr val="C00000"/>
                </a:solidFill>
                <a:latin typeface="Comic Sans MS" pitchFamily="66" charset="0"/>
              </a:rPr>
              <a:t>в одне, щоб назвати якийсь предмет</a:t>
            </a:r>
            <a:r>
              <a:rPr lang="uk-UA" sz="2800" i="1" dirty="0" smtClean="0">
                <a:solidFill>
                  <a:srgbClr val="C00000"/>
                </a:solidFill>
                <a:latin typeface="Comic Sans MS" pitchFamily="66" charset="0"/>
              </a:rPr>
              <a:t>.</a:t>
            </a:r>
            <a:endParaRPr lang="uk-UA" sz="2800" i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magazin-samovarov.ru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74" y="1928802"/>
            <a:ext cx="2000264" cy="292042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4282" y="2643182"/>
            <a:ext cx="5857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i="1" dirty="0" smtClean="0">
                <a:latin typeface="Comic Sans MS" pitchFamily="66" charset="0"/>
              </a:rPr>
              <a:t> </a:t>
            </a:r>
            <a:r>
              <a:rPr lang="uk-UA" i="1" dirty="0" smtClean="0">
                <a:latin typeface="Comic Sans MS" pitchFamily="66" charset="0"/>
              </a:rPr>
              <a:t>    Наприклад</a:t>
            </a:r>
            <a:r>
              <a:rPr lang="uk-UA" i="1" dirty="0" smtClean="0">
                <a:latin typeface="Comic Sans MS" pitchFamily="66" charset="0"/>
              </a:rPr>
              <a:t>, посуд, який сам варить воду для чаювання називають </a:t>
            </a:r>
            <a:r>
              <a:rPr lang="uk-UA" i="1" dirty="0" err="1" smtClean="0">
                <a:latin typeface="Comic Sans MS" pitchFamily="66" charset="0"/>
              </a:rPr>
              <a:t>“самовар</a:t>
            </a:r>
            <a:r>
              <a:rPr lang="uk-UA" i="1" dirty="0" err="1" smtClean="0">
                <a:latin typeface="Comic Sans MS" pitchFamily="66" charset="0"/>
              </a:rPr>
              <a:t>”</a:t>
            </a:r>
            <a:r>
              <a:rPr lang="uk-UA" i="1" dirty="0" smtClean="0">
                <a:latin typeface="Comic Sans MS" pitchFamily="66" charset="0"/>
              </a:rPr>
              <a:t>.</a:t>
            </a:r>
            <a:endParaRPr lang="uk-UA" i="1" dirty="0" smtClean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00496" y="5072074"/>
            <a:ext cx="5000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i="1" dirty="0" smtClean="0">
                <a:latin typeface="Comic Sans MS" pitchFamily="66" charset="0"/>
              </a:rPr>
              <a:t>	Приміщення, у якому зберігають (ховають)  зерно, називають зерносховище.</a:t>
            </a:r>
            <a:endParaRPr lang="uk-UA" i="1" dirty="0" smtClean="0">
              <a:latin typeface="Comic Sans MS" pitchFamily="66" charset="0"/>
            </a:endParaRPr>
          </a:p>
        </p:txBody>
      </p:sp>
      <p:pic>
        <p:nvPicPr>
          <p:cNvPr id="8" name="Рисунок 7" descr="depositphotos_205715610-stock-photo-warehouse-shed-storing-grain-crop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952879"/>
            <a:ext cx="3714776" cy="247651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4282" y="214290"/>
            <a:ext cx="8786874" cy="1015663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000" i="1" dirty="0" smtClean="0">
                <a:latin typeface="Comic Sans MS" pitchFamily="66" charset="0"/>
              </a:rPr>
              <a:t>А тепер пограємо в </a:t>
            </a:r>
            <a:r>
              <a:rPr lang="uk-UA" sz="2000" i="1" dirty="0" smtClean="0">
                <a:latin typeface="Comic Sans MS" pitchFamily="66" charset="0"/>
              </a:rPr>
              <a:t> знайому вам гру </a:t>
            </a:r>
            <a:r>
              <a:rPr lang="uk-UA" sz="2000" i="1" dirty="0" smtClean="0">
                <a:latin typeface="Comic Sans MS" pitchFamily="66" charset="0"/>
              </a:rPr>
              <a:t>“Розвідники”.</a:t>
            </a:r>
          </a:p>
          <a:p>
            <a:pPr algn="ctr"/>
            <a:r>
              <a:rPr lang="uk-UA" sz="2000" i="1" dirty="0" smtClean="0">
                <a:latin typeface="Comic Sans MS" pitchFamily="66" charset="0"/>
              </a:rPr>
              <a:t>Потрібно знайти на слайді </a:t>
            </a:r>
            <a:r>
              <a:rPr lang="uk-UA" sz="2000" i="1" dirty="0" smtClean="0">
                <a:latin typeface="Comic Sans MS" pitchFamily="66" charset="0"/>
              </a:rPr>
              <a:t>той предмет, який поєднує у собі наступні два слова, </a:t>
            </a:r>
            <a:r>
              <a:rPr lang="uk-UA" sz="2000" i="1" dirty="0" smtClean="0">
                <a:latin typeface="Comic Sans MS" pitchFamily="66" charset="0"/>
              </a:rPr>
              <a:t> </a:t>
            </a:r>
            <a:r>
              <a:rPr lang="uk-UA" sz="2000" i="1" dirty="0" smtClean="0">
                <a:latin typeface="Comic Sans MS" pitchFamily="66" charset="0"/>
              </a:rPr>
              <a:t>вибери </a:t>
            </a:r>
            <a:r>
              <a:rPr lang="uk-UA" sz="2000" i="1" dirty="0" smtClean="0">
                <a:latin typeface="Comic Sans MS" pitchFamily="66" charset="0"/>
              </a:rPr>
              <a:t>потрібний малюнок ,</a:t>
            </a:r>
            <a:r>
              <a:rPr lang="uk-UA" sz="2000" i="1" dirty="0" smtClean="0">
                <a:latin typeface="Comic Sans MS" pitchFamily="66" charset="0"/>
              </a:rPr>
              <a:t> </a:t>
            </a:r>
            <a:r>
              <a:rPr lang="uk-UA" sz="2000" i="1" dirty="0" smtClean="0">
                <a:latin typeface="Comic Sans MS" pitchFamily="66" charset="0"/>
              </a:rPr>
              <a:t>натисни </a:t>
            </a:r>
            <a:r>
              <a:rPr lang="uk-UA" sz="2000" i="1" dirty="0" smtClean="0">
                <a:latin typeface="Comic Sans MS" pitchFamily="66" charset="0"/>
              </a:rPr>
              <a:t>на </a:t>
            </a:r>
            <a:r>
              <a:rPr lang="uk-UA" sz="2000" i="1" dirty="0" smtClean="0">
                <a:latin typeface="Comic Sans MS" pitchFamily="66" charset="0"/>
              </a:rPr>
              <a:t>нього та назви.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20" y="3143248"/>
            <a:ext cx="2714644" cy="1261884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Сам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К</a:t>
            </a:r>
            <a:r>
              <a:rPr lang="uk-UA" sz="2800" i="1" dirty="0" smtClean="0">
                <a:latin typeface="Comic Sans MS" pitchFamily="66" charset="0"/>
              </a:rPr>
              <a:t>ататися</a:t>
            </a:r>
          </a:p>
          <a:p>
            <a:pPr algn="ctr"/>
            <a:r>
              <a:rPr lang="uk-UA" i="1" dirty="0" smtClean="0">
                <a:latin typeface="Comic Sans MS" pitchFamily="66" charset="0"/>
              </a:rPr>
              <a:t>(самокат)</a:t>
            </a:r>
            <a:r>
              <a:rPr lang="uk-UA" i="1" dirty="0" smtClean="0">
                <a:latin typeface="Comic Sans MS" pitchFamily="66" charset="0"/>
              </a:rPr>
              <a:t>   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9F9"/>
              </a:clrFrom>
              <a:clrTo>
                <a:srgbClr val="FFF9F9">
                  <a:alpha val="0"/>
                </a:srgbClr>
              </a:clrTo>
            </a:clrChange>
          </a:blip>
          <a:srcRect l="16729" r="13008"/>
          <a:stretch>
            <a:fillRect/>
          </a:stretch>
        </p:blipFill>
        <p:spPr>
          <a:xfrm>
            <a:off x="6929454" y="1285860"/>
            <a:ext cx="1650218" cy="2357454"/>
          </a:xfrm>
          <a:prstGeom prst="rect">
            <a:avLst/>
          </a:prstGeom>
        </p:spPr>
      </p:pic>
      <p:pic>
        <p:nvPicPr>
          <p:cNvPr id="15" name="Рисунок 14" descr="xbnie6azw9uokup1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918" y="3143248"/>
            <a:ext cx="4683058" cy="3512294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6512" y="3714752"/>
            <a:ext cx="2286016" cy="2286016"/>
          </a:xfrm>
          <a:prstGeom prst="rect">
            <a:avLst/>
          </a:prstGeom>
        </p:spPr>
      </p:pic>
      <p:pic>
        <p:nvPicPr>
          <p:cNvPr id="19" name="Рисунок 18" descr="mota_ru_2021006-1024x600-4a30867f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9058" y="1428736"/>
            <a:ext cx="2428892" cy="235790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09505 L -0.62743 -0.084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" y="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15541E-6 L -0.30086 0.0707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" y="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14348" y="2428868"/>
            <a:ext cx="2000264" cy="1261884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Молоко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Возить</a:t>
            </a:r>
          </a:p>
          <a:p>
            <a:pPr algn="ctr"/>
            <a:r>
              <a:rPr lang="uk-UA" i="1" dirty="0" smtClean="0">
                <a:latin typeface="Comic Sans MS" pitchFamily="66" charset="0"/>
              </a:rPr>
              <a:t>(молоковоз)</a:t>
            </a:r>
            <a:r>
              <a:rPr lang="uk-UA" i="1" dirty="0" smtClean="0">
                <a:latin typeface="Comic Sans MS" pitchFamily="66" charset="0"/>
              </a:rPr>
              <a:t>     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1" y="4048453"/>
            <a:ext cx="3714775" cy="2474968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16" y="2500306"/>
            <a:ext cx="1928826" cy="1928826"/>
          </a:xfrm>
          <a:prstGeom prst="rect">
            <a:avLst/>
          </a:prstGeom>
        </p:spPr>
      </p:pic>
      <p:pic>
        <p:nvPicPr>
          <p:cNvPr id="9" name="Рисунок 8" descr="H0db0205a45c24b378c15f1f8078e7da3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72" y="278054"/>
            <a:ext cx="3626332" cy="200793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2886E-6 L -0.32223 -0.005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-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5051E-6 L -0.40364 -0.002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" y="-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00034" y="3143248"/>
            <a:ext cx="2214578" cy="1261884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Цемент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Возити</a:t>
            </a:r>
          </a:p>
          <a:p>
            <a:pPr algn="ctr"/>
            <a:r>
              <a:rPr lang="uk-UA" i="1" dirty="0" smtClean="0">
                <a:latin typeface="Comic Sans MS" pitchFamily="66" charset="0"/>
              </a:rPr>
              <a:t>(цементовоз)</a:t>
            </a:r>
            <a:r>
              <a:rPr lang="uk-UA" i="1" dirty="0" smtClean="0">
                <a:latin typeface="Comic Sans MS" pitchFamily="66" charset="0"/>
              </a:rPr>
              <a:t>     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rcRect b="16302"/>
          <a:stretch>
            <a:fillRect/>
          </a:stretch>
        </p:blipFill>
        <p:spPr>
          <a:xfrm>
            <a:off x="3714744" y="357166"/>
            <a:ext cx="5015999" cy="2619739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2132" y="3143248"/>
            <a:ext cx="3286148" cy="2891811"/>
          </a:xfrm>
          <a:prstGeom prst="rect">
            <a:avLst/>
          </a:prstGeom>
        </p:spPr>
      </p:pic>
      <p:pic>
        <p:nvPicPr>
          <p:cNvPr id="19" name="Рисунок 18" descr="mota_ru_2021006-1024x600-4a30867f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7704" y="4143380"/>
            <a:ext cx="2428892" cy="242889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35893E-6 L -0.3618 0.008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71472" y="2786058"/>
            <a:ext cx="2000264" cy="1384995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Всюди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Ходити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(</a:t>
            </a:r>
            <a:r>
              <a:rPr lang="uk-UA" i="1" dirty="0" smtClean="0">
                <a:latin typeface="Comic Sans MS" pitchFamily="66" charset="0"/>
              </a:rPr>
              <a:t>всюдихід)</a:t>
            </a:r>
            <a:r>
              <a:rPr lang="uk-UA" i="1" dirty="0" smtClean="0">
                <a:latin typeface="Comic Sans MS" pitchFamily="66" charset="0"/>
              </a:rPr>
              <a:t>       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94" y="428604"/>
            <a:ext cx="3407043" cy="1913127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826" y="3714752"/>
            <a:ext cx="2415710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mota_ru_2021006-1024x600-4a30867f.jpg"/>
          <p:cNvPicPr>
            <a:picLocks noChangeAspect="1"/>
          </p:cNvPicPr>
          <p:nvPr/>
        </p:nvPicPr>
        <p:blipFill>
          <a:blip r:embed="rId7"/>
          <a:srcRect l="13938" r="10797"/>
          <a:stretch>
            <a:fillRect/>
          </a:stretch>
        </p:blipFill>
        <p:spPr>
          <a:xfrm>
            <a:off x="3500430" y="2285992"/>
            <a:ext cx="2643206" cy="2059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агружено (7)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79" t="17228" r="7383" b="18784"/>
          <a:stretch>
            <a:fillRect/>
          </a:stretch>
        </p:blipFill>
        <p:spPr>
          <a:xfrm>
            <a:off x="3571868" y="4429108"/>
            <a:ext cx="3269662" cy="242889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6.10546E-7 L -0.57362 -0.00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" y="-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58834E-6 L -0.35295 -0.007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" y="-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28596" y="2857496"/>
            <a:ext cx="2428892" cy="1231106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Половина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Миски</a:t>
            </a:r>
          </a:p>
          <a:p>
            <a:pPr algn="ctr"/>
            <a:r>
              <a:rPr lang="uk-UA" i="1" dirty="0" smtClean="0">
                <a:latin typeface="Comic Sans MS" pitchFamily="66" charset="0"/>
              </a:rPr>
              <a:t>(полумисок)</a:t>
            </a:r>
            <a:r>
              <a:rPr lang="uk-UA" i="1" dirty="0" smtClean="0">
                <a:latin typeface="Comic Sans MS" pitchFamily="66" charset="0"/>
              </a:rPr>
              <a:t>     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rcRect t="20690" b="37931"/>
          <a:stretch>
            <a:fillRect/>
          </a:stretch>
        </p:blipFill>
        <p:spPr>
          <a:xfrm>
            <a:off x="3571868" y="428604"/>
            <a:ext cx="3107552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72" r="11067"/>
          <a:stretch>
            <a:fillRect/>
          </a:stretch>
        </p:blipFill>
        <p:spPr>
          <a:xfrm>
            <a:off x="4643438" y="3071810"/>
            <a:ext cx="2143140" cy="1443528"/>
          </a:xfrm>
          <a:prstGeom prst="rect">
            <a:avLst/>
          </a:prstGeom>
        </p:spPr>
      </p:pic>
      <p:pic>
        <p:nvPicPr>
          <p:cNvPr id="19" name="Рисунок 18" descr="mota_ru_2021006-1024x600-4a30867f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16" y="1643050"/>
            <a:ext cx="2045873" cy="1925678"/>
          </a:xfrm>
          <a:prstGeom prst="rect">
            <a:avLst/>
          </a:prstGeom>
        </p:spPr>
      </p:pic>
      <p:pic>
        <p:nvPicPr>
          <p:cNvPr id="10" name="Рисунок 9" descr="H0db0205a45c24b378c15f1f8078e7da3i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0562" y="4572008"/>
            <a:ext cx="3469434" cy="185738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6161E-6 L -0.3441 0.580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" y="2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3506E-6 L -0.45746 -0.5851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-2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71472" y="2571744"/>
            <a:ext cx="2214578" cy="1261884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Плаває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Парою</a:t>
            </a:r>
          </a:p>
          <a:p>
            <a:pPr algn="ctr"/>
            <a:r>
              <a:rPr lang="uk-UA" i="1" dirty="0" smtClean="0">
                <a:latin typeface="Comic Sans MS" pitchFamily="66" charset="0"/>
              </a:rPr>
              <a:t>(пароплав)</a:t>
            </a:r>
            <a:r>
              <a:rPr lang="uk-UA" i="1" dirty="0" smtClean="0">
                <a:latin typeface="Comic Sans MS" pitchFamily="66" charset="0"/>
              </a:rPr>
              <a:t>     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82" y="214290"/>
            <a:ext cx="3341734" cy="1830326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2143116"/>
            <a:ext cx="2628919" cy="1643074"/>
          </a:xfrm>
          <a:prstGeom prst="rect">
            <a:avLst/>
          </a:prstGeom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00430" y="2714620"/>
            <a:ext cx="2459505" cy="1666135"/>
          </a:xfrm>
          <a:prstGeom prst="rect">
            <a:avLst/>
          </a:prstGeom>
        </p:spPr>
      </p:pic>
      <p:pic>
        <p:nvPicPr>
          <p:cNvPr id="9" name="Рисунок 8" descr="загружено (7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7686" y="4572008"/>
            <a:ext cx="2928958" cy="205624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08233E-6 L -0.3408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056E-8 L -0.38854 -0.0120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" y="-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гружено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7715272" y="6000768"/>
            <a:ext cx="1285884" cy="642942"/>
          </a:xfrm>
          <a:prstGeom prst="actionButtonForwardNex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00034" y="2643182"/>
            <a:ext cx="2286016" cy="1231106"/>
          </a:xfrm>
          <a:prstGeom prst="rect">
            <a:avLst/>
          </a:prstGeom>
          <a:solidFill>
            <a:srgbClr val="FFCCFF"/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 extrusionH="57150" contourW="31750" prstMaterial="dkEdge">
            <a:bevelT w="165100" h="133350"/>
            <a:extrusionClr>
              <a:srgbClr val="CC0099"/>
            </a:extrusionClr>
            <a:contourClr>
              <a:srgbClr val="CC0099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latin typeface="Comic Sans MS" pitchFamily="66" charset="0"/>
              </a:rPr>
              <a:t>Возити</a:t>
            </a:r>
          </a:p>
          <a:p>
            <a:pPr algn="ctr"/>
            <a:r>
              <a:rPr lang="uk-UA" sz="2800" i="1" dirty="0" smtClean="0">
                <a:latin typeface="Comic Sans MS" pitchFamily="66" charset="0"/>
              </a:rPr>
              <a:t>Парою</a:t>
            </a:r>
          </a:p>
          <a:p>
            <a:pPr algn="ctr"/>
            <a:r>
              <a:rPr lang="uk-UA" i="1" dirty="0" smtClean="0">
                <a:latin typeface="Comic Sans MS" pitchFamily="66" charset="0"/>
              </a:rPr>
              <a:t>(паровоз)       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14" name="Рисунок 13" descr="H0db0205a45c24b378c15f1f8078e7da3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496" y="285728"/>
            <a:ext cx="3314723" cy="2071702"/>
          </a:xfrm>
          <a:prstGeom prst="rect">
            <a:avLst/>
          </a:prstGeom>
        </p:spPr>
      </p:pic>
      <p:pic>
        <p:nvPicPr>
          <p:cNvPr id="18" name="Рисунок 17" descr="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14744" y="2643182"/>
            <a:ext cx="2468138" cy="1643074"/>
          </a:xfrm>
          <a:prstGeom prst="rect">
            <a:avLst/>
          </a:prstGeom>
        </p:spPr>
      </p:pic>
      <p:pic>
        <p:nvPicPr>
          <p:cNvPr id="19" name="Рисунок 18" descr="mota_ru_2021006-1024x600-4a30867f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64" y="2643182"/>
            <a:ext cx="2393574" cy="1500198"/>
          </a:xfrm>
          <a:prstGeom prst="rect">
            <a:avLst/>
          </a:prstGeom>
        </p:spPr>
      </p:pic>
      <p:pic>
        <p:nvPicPr>
          <p:cNvPr id="11" name="Рисунок 10" descr="H0db0205a45c24b378c15f1f8078e7da3i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868" y="4500570"/>
            <a:ext cx="3553995" cy="200112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3108E-6 L -0.4258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" y="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5893E-6 L -0.30191 -0.0023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" y="-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168</Words>
  <PresentationFormat>Экран (4:3)</PresentationFormat>
  <Paragraphs>55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Таня</cp:lastModifiedBy>
  <cp:revision>51</cp:revision>
  <dcterms:created xsi:type="dcterms:W3CDTF">2020-05-05T14:45:13Z</dcterms:created>
  <dcterms:modified xsi:type="dcterms:W3CDTF">2020-05-06T19:13:10Z</dcterms:modified>
</cp:coreProperties>
</file>