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  <a:srgbClr val="CC0099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image" Target="../media/image1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2.wav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2.wav"/><Relationship Id="rId7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1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о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pic>
        <p:nvPicPr>
          <p:cNvPr id="3" name="Рисунок 2" descr="or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57165"/>
            <a:ext cx="6481345" cy="6337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928670"/>
            <a:ext cx="4214842" cy="954107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latin typeface="Comic Sans MS" pitchFamily="66" charset="0"/>
              </a:rPr>
              <a:t>Ці цікаві </a:t>
            </a:r>
            <a:r>
              <a:rPr lang="uk-UA" sz="3600" dirty="0" smtClean="0">
                <a:solidFill>
                  <a:srgbClr val="C00000"/>
                </a:solidFill>
                <a:latin typeface="Comic Sans MS" pitchFamily="66" charset="0"/>
              </a:rPr>
              <a:t>слова</a:t>
            </a:r>
          </a:p>
          <a:p>
            <a:pPr algn="ctr"/>
            <a:r>
              <a:rPr lang="uk-UA" sz="2000" dirty="0" smtClean="0">
                <a:solidFill>
                  <a:srgbClr val="C00000"/>
                </a:solidFill>
                <a:latin typeface="Comic Sans MS" pitchFamily="66" charset="0"/>
              </a:rPr>
              <a:t>(частина І)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214282" y="5429264"/>
            <a:ext cx="3429024" cy="1200329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i="1" dirty="0" smtClean="0">
                <a:latin typeface="Bookman Old Style" pitchFamily="18" charset="0"/>
              </a:rPr>
              <a:t>підготувала </a:t>
            </a:r>
          </a:p>
          <a:p>
            <a:pPr algn="ctr"/>
            <a:r>
              <a:rPr lang="uk-UA" i="1" dirty="0" smtClean="0">
                <a:latin typeface="Bookman Old Style" pitchFamily="18" charset="0"/>
              </a:rPr>
              <a:t>вчитель-дефектолог</a:t>
            </a:r>
          </a:p>
          <a:p>
            <a:pPr algn="ctr"/>
            <a:r>
              <a:rPr lang="uk-UA" i="1" dirty="0" err="1" smtClean="0">
                <a:latin typeface="Bookman Old Style" pitchFamily="18" charset="0"/>
              </a:rPr>
              <a:t>КЗ</a:t>
            </a:r>
            <a:r>
              <a:rPr lang="uk-UA" i="1" dirty="0" smtClean="0">
                <a:latin typeface="Bookman Old Style" pitchFamily="18" charset="0"/>
              </a:rPr>
              <a:t> “ДНЗ № 122 КТ” КМР</a:t>
            </a:r>
          </a:p>
          <a:p>
            <a:pPr algn="ctr"/>
            <a:r>
              <a:rPr lang="uk-UA" i="1" dirty="0" smtClean="0">
                <a:latin typeface="Bookman Old Style" pitchFamily="18" charset="0"/>
              </a:rPr>
              <a:t>Волобоєва Т.В.</a:t>
            </a:r>
            <a:endParaRPr lang="ru-RU" i="1" dirty="0">
              <a:latin typeface="Bookman Old Style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85884" cy="642942"/>
          </a:xfrm>
          <a:prstGeom prst="actionButtonForwardNex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4413"/>
            <a:ext cx="9149892" cy="6853587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85884" cy="642942"/>
          </a:xfrm>
          <a:prstGeom prst="actionButtonForwardNex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2643182"/>
            <a:ext cx="2000264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 extrusionH="57150" contourW="31750" prstMaterial="dkEdge">
            <a:bevelT w="165100" h="133350"/>
            <a:extrusionClr>
              <a:srgbClr val="CC0099"/>
            </a:extrusionClr>
            <a:contourClr>
              <a:srgbClr val="CC0099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Ніжки      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4" name="Рисунок 13" descr="H0db0205a45c24b378c15f1f8078e7da3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276" y="214290"/>
            <a:ext cx="1593617" cy="2071702"/>
          </a:xfrm>
          <a:prstGeom prst="rect">
            <a:avLst/>
          </a:prstGeom>
        </p:spPr>
      </p:pic>
      <p:pic>
        <p:nvPicPr>
          <p:cNvPr id="15" name="Рисунок 14" descr="xbnie6azw9uokup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33" r="15087"/>
          <a:stretch>
            <a:fillRect/>
          </a:stretch>
        </p:blipFill>
        <p:spPr>
          <a:xfrm>
            <a:off x="3786182" y="2357430"/>
            <a:ext cx="1785950" cy="2391896"/>
          </a:xfrm>
          <a:prstGeom prst="rect">
            <a:avLst/>
          </a:prstGeom>
        </p:spPr>
      </p:pic>
      <p:pic>
        <p:nvPicPr>
          <p:cNvPr id="18" name="Рисунок 17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578" y="334578"/>
            <a:ext cx="2008202" cy="1545374"/>
          </a:xfrm>
          <a:prstGeom prst="rect">
            <a:avLst/>
          </a:prstGeom>
        </p:spPr>
      </p:pic>
      <p:pic>
        <p:nvPicPr>
          <p:cNvPr id="19" name="Рисунок 18" descr="mota_ru_2021006-1024x600-4a30867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768" y="4071942"/>
            <a:ext cx="1571636" cy="1548061"/>
          </a:xfrm>
          <a:prstGeom prst="rect">
            <a:avLst/>
          </a:prstGeom>
        </p:spPr>
      </p:pic>
      <p:pic>
        <p:nvPicPr>
          <p:cNvPr id="9" name="Рисунок 8" descr="загружено (7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13909" y="2214554"/>
            <a:ext cx="2357453" cy="1571636"/>
          </a:xfrm>
          <a:prstGeom prst="rect">
            <a:avLst/>
          </a:prstGeom>
        </p:spPr>
      </p:pic>
      <p:pic>
        <p:nvPicPr>
          <p:cNvPr id="10" name="Рисунок 9" descr="H0db0205a45c24b378c15f1f8078e7da3i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1934" y="4786322"/>
            <a:ext cx="2693662" cy="17932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944E-6 L -0.39115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9.89824E-7 L -0.38177 0.349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71785E-6 L -0.57118 0.156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0472E-6 L -0.21857 -0.5906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2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4413"/>
            <a:ext cx="9149892" cy="6853587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85884" cy="642942"/>
          </a:xfrm>
          <a:prstGeom prst="actionButtonForwardNex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2928934"/>
            <a:ext cx="2000264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 extrusionH="57150" contourW="31750" prstMaterial="dkEdge">
            <a:bevelT w="165100" h="133350"/>
            <a:extrusionClr>
              <a:srgbClr val="CC0099"/>
            </a:extrusionClr>
            <a:contourClr>
              <a:srgbClr val="CC0099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Лисички      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4" name="Рисунок 13" descr="H0db0205a45c24b378c15f1f8078e7da3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214290"/>
            <a:ext cx="3464309" cy="1961665"/>
          </a:xfrm>
          <a:prstGeom prst="rect">
            <a:avLst/>
          </a:prstGeom>
        </p:spPr>
      </p:pic>
      <p:pic>
        <p:nvPicPr>
          <p:cNvPr id="15" name="Рисунок 14" descr="xbnie6azw9uokup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716" y="4749522"/>
            <a:ext cx="3490589" cy="1751312"/>
          </a:xfrm>
          <a:prstGeom prst="rect">
            <a:avLst/>
          </a:prstGeom>
        </p:spPr>
      </p:pic>
      <p:pic>
        <p:nvPicPr>
          <p:cNvPr id="18" name="Рисунок 17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18" y="2428868"/>
            <a:ext cx="3370476" cy="2123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35893E-6 L -0.3618 0.008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3515E-7 L -0.43646 -0.00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4413"/>
            <a:ext cx="9149892" cy="6853587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85884" cy="642942"/>
          </a:xfrm>
          <a:prstGeom prst="actionButtonForwardNex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4348" y="2500306"/>
            <a:ext cx="2000264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 extrusionH="57150" contourW="31750" prstMaterial="dkEdge">
            <a:bevelT w="165100" h="133350"/>
            <a:extrusionClr>
              <a:srgbClr val="CC0099"/>
            </a:extrusionClr>
            <a:contourClr>
              <a:srgbClr val="CC0099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Півники       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4" name="Рисунок 13" descr="H0db0205a45c24b378c15f1f8078e7da3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57166"/>
            <a:ext cx="3464309" cy="1935234"/>
          </a:xfrm>
          <a:prstGeom prst="rect">
            <a:avLst/>
          </a:prstGeom>
        </p:spPr>
      </p:pic>
      <p:pic>
        <p:nvPicPr>
          <p:cNvPr id="15" name="Рисунок 14" descr="xbnie6azw9uokup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786322"/>
            <a:ext cx="2621422" cy="1879329"/>
          </a:xfrm>
          <a:prstGeom prst="rect">
            <a:avLst/>
          </a:prstGeom>
        </p:spPr>
      </p:pic>
      <p:pic>
        <p:nvPicPr>
          <p:cNvPr id="18" name="Рисунок 17" descr="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69" t="10228" r="10226" b="7949"/>
          <a:stretch>
            <a:fillRect/>
          </a:stretch>
        </p:blipFill>
        <p:spPr>
          <a:xfrm>
            <a:off x="7358082" y="714356"/>
            <a:ext cx="1571636" cy="1714512"/>
          </a:xfrm>
          <a:prstGeom prst="rect">
            <a:avLst/>
          </a:prstGeom>
        </p:spPr>
      </p:pic>
      <p:pic>
        <p:nvPicPr>
          <p:cNvPr id="19" name="Рисунок 18" descr="mota_ru_2021006-1024x600-4a30867f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793908"/>
            <a:ext cx="1648569" cy="1413059"/>
          </a:xfrm>
          <a:prstGeom prst="rect">
            <a:avLst/>
          </a:prstGeom>
        </p:spPr>
      </p:pic>
      <p:pic>
        <p:nvPicPr>
          <p:cNvPr id="9" name="Рисунок 8" descr="загружено (7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2786058"/>
            <a:ext cx="2762268" cy="18573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35893E-6 L -0.3618 0.008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6586E-6 L -0.38038 -0.004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99537E-7 L -0.59063 0.047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4413"/>
            <a:ext cx="9149892" cy="6853587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85884" cy="642942"/>
          </a:xfrm>
          <a:prstGeom prst="actionButtonForwardNex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1472" y="3071810"/>
            <a:ext cx="2000264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 extrusionH="57150" contourW="31750" prstMaterial="dkEdge">
            <a:bevelT w="165100" h="133350"/>
            <a:extrusionClr>
              <a:srgbClr val="CC0099"/>
            </a:extrusionClr>
            <a:contourClr>
              <a:srgbClr val="CC0099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Дзвоник      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4" name="Рисунок 13" descr="H0db0205a45c24b378c15f1f8078e7da3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357166"/>
            <a:ext cx="1366693" cy="2500330"/>
          </a:xfrm>
          <a:prstGeom prst="rect">
            <a:avLst/>
          </a:prstGeom>
        </p:spPr>
      </p:pic>
      <p:pic>
        <p:nvPicPr>
          <p:cNvPr id="15" name="Рисунок 14" descr="xbnie6azw9uokup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0" t="6180" r="7389" b="4079"/>
          <a:stretch>
            <a:fillRect/>
          </a:stretch>
        </p:blipFill>
        <p:spPr>
          <a:xfrm>
            <a:off x="6572264" y="3000372"/>
            <a:ext cx="2250297" cy="2357454"/>
          </a:xfrm>
          <a:prstGeom prst="rect">
            <a:avLst/>
          </a:prstGeom>
        </p:spPr>
      </p:pic>
      <p:pic>
        <p:nvPicPr>
          <p:cNvPr id="18" name="Рисунок 17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785794"/>
            <a:ext cx="2508290" cy="1881217"/>
          </a:xfrm>
          <a:prstGeom prst="rect">
            <a:avLst/>
          </a:prstGeom>
        </p:spPr>
      </p:pic>
      <p:pic>
        <p:nvPicPr>
          <p:cNvPr id="19" name="Рисунок 18" descr="mota_ru_2021006-1024x600-4a30867f.jpg"/>
          <p:cNvPicPr>
            <a:picLocks noChangeAspect="1"/>
          </p:cNvPicPr>
          <p:nvPr/>
        </p:nvPicPr>
        <p:blipFill>
          <a:blip r:embed="rId8" cstate="print"/>
          <a:srcRect l="11429" r="5714"/>
          <a:stretch>
            <a:fillRect/>
          </a:stretch>
        </p:blipFill>
        <p:spPr>
          <a:xfrm>
            <a:off x="3857620" y="4286256"/>
            <a:ext cx="2671335" cy="20717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5319E-6 L -0.3507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25624E-6 L -0.65677 0.14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" y="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4413"/>
            <a:ext cx="9149892" cy="6853587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85884" cy="642942"/>
          </a:xfrm>
          <a:prstGeom prst="actionButtonForwardNex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1472" y="3071810"/>
            <a:ext cx="2000264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 extrusionH="57150" contourW="31750" prstMaterial="dkEdge">
            <a:bevelT w="165100" h="133350"/>
            <a:extrusionClr>
              <a:srgbClr val="CC0099"/>
            </a:extrusionClr>
            <a:contourClr>
              <a:srgbClr val="CC0099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Їжачок       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4" name="Рисунок 13" descr="H0db0205a45c24b378c15f1f8078e7da3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5696" y="428604"/>
            <a:ext cx="2772188" cy="1957164"/>
          </a:xfrm>
          <a:prstGeom prst="rect">
            <a:avLst/>
          </a:prstGeom>
        </p:spPr>
      </p:pic>
      <p:pic>
        <p:nvPicPr>
          <p:cNvPr id="15" name="Рисунок 14" descr="xbnie6azw9uokup1.jpg"/>
          <p:cNvPicPr>
            <a:picLocks noChangeAspect="1"/>
          </p:cNvPicPr>
          <p:nvPr/>
        </p:nvPicPr>
        <p:blipFill>
          <a:blip r:embed="rId6"/>
          <a:srcRect l="12698" r="11111"/>
          <a:stretch>
            <a:fillRect/>
          </a:stretch>
        </p:blipFill>
        <p:spPr>
          <a:xfrm>
            <a:off x="5643570" y="2786058"/>
            <a:ext cx="2273341" cy="2236348"/>
          </a:xfrm>
          <a:prstGeom prst="rect">
            <a:avLst/>
          </a:prstGeom>
        </p:spPr>
      </p:pic>
      <p:pic>
        <p:nvPicPr>
          <p:cNvPr id="18" name="Рисунок 17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500042"/>
            <a:ext cx="1909864" cy="1881217"/>
          </a:xfrm>
          <a:prstGeom prst="rect">
            <a:avLst/>
          </a:prstGeom>
        </p:spPr>
      </p:pic>
      <p:pic>
        <p:nvPicPr>
          <p:cNvPr id="19" name="Рисунок 18" descr="mota_ru_2021006-1024x600-4a30867f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2674" t="9212" r="1053" b="17799"/>
          <a:stretch>
            <a:fillRect/>
          </a:stretch>
        </p:blipFill>
        <p:spPr>
          <a:xfrm>
            <a:off x="3571868" y="5072074"/>
            <a:ext cx="3025610" cy="14287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86772E-6 L -0.29618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59852E-6 L -0.54861 0.18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4413"/>
            <a:ext cx="9149892" cy="6853587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85884" cy="642942"/>
          </a:xfrm>
          <a:prstGeom prst="actionButtonForwardNex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1472" y="3071810"/>
            <a:ext cx="2000264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 extrusionH="57150" contourW="31750" prstMaterial="dkEdge">
            <a:bevelT w="165100" h="133350"/>
            <a:extrusionClr>
              <a:srgbClr val="CC0099"/>
            </a:extrusionClr>
            <a:contourClr>
              <a:srgbClr val="CC0099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Блискавка       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4" name="Рисунок 13" descr="H0db0205a45c24b378c15f1f8078e7da3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285728"/>
            <a:ext cx="3216466" cy="2046449"/>
          </a:xfrm>
          <a:prstGeom prst="rect">
            <a:avLst/>
          </a:prstGeom>
        </p:spPr>
      </p:pic>
      <p:pic>
        <p:nvPicPr>
          <p:cNvPr id="15" name="Рисунок 14" descr="xbnie6azw9uokup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756" t="3194" r="1801" b="13751"/>
          <a:stretch>
            <a:fillRect/>
          </a:stretch>
        </p:blipFill>
        <p:spPr>
          <a:xfrm>
            <a:off x="4857752" y="4143380"/>
            <a:ext cx="2538797" cy="2357454"/>
          </a:xfrm>
          <a:prstGeom prst="rect">
            <a:avLst/>
          </a:prstGeom>
        </p:spPr>
      </p:pic>
      <p:pic>
        <p:nvPicPr>
          <p:cNvPr id="18" name="Рисунок 17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785794"/>
            <a:ext cx="2368505" cy="1775501"/>
          </a:xfrm>
          <a:prstGeom prst="rect">
            <a:avLst/>
          </a:prstGeom>
        </p:spPr>
      </p:pic>
      <p:pic>
        <p:nvPicPr>
          <p:cNvPr id="19" name="Рисунок 18" descr="mota_ru_2021006-1024x600-4a30867f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2674" t="9212" r="1053" b="17799"/>
          <a:stretch>
            <a:fillRect/>
          </a:stretch>
        </p:blipFill>
        <p:spPr>
          <a:xfrm>
            <a:off x="4286248" y="2714620"/>
            <a:ext cx="3025610" cy="14287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 0.03631 L -0.25608 0.037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939E-6 L -0.5007 0.049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4413"/>
            <a:ext cx="9149892" cy="6853587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85884" cy="642942"/>
          </a:xfrm>
          <a:prstGeom prst="actionButtonForwardNex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3071810"/>
            <a:ext cx="2000264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 extrusionH="57150" contourW="31750" prstMaterial="dkEdge">
            <a:bevelT w="165100" h="133350"/>
            <a:extrusionClr>
              <a:srgbClr val="CC0099"/>
            </a:extrusionClr>
            <a:contourClr>
              <a:srgbClr val="CC0099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Коник        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4" name="Рисунок 13" descr="H0db0205a45c24b378c15f1f8078e7da3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285728"/>
            <a:ext cx="1593579" cy="2714644"/>
          </a:xfrm>
          <a:prstGeom prst="rect">
            <a:avLst/>
          </a:prstGeom>
        </p:spPr>
      </p:pic>
      <p:pic>
        <p:nvPicPr>
          <p:cNvPr id="15" name="Рисунок 14" descr="xbnie6azw9uokup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3714752"/>
            <a:ext cx="2069372" cy="2987863"/>
          </a:xfrm>
          <a:prstGeom prst="rect">
            <a:avLst/>
          </a:prstGeom>
        </p:spPr>
      </p:pic>
      <p:pic>
        <p:nvPicPr>
          <p:cNvPr id="18" name="Рисунок 17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143636" y="1500174"/>
            <a:ext cx="2504112" cy="249433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 0.03631 L -0.25608 0.037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939E-6 L -0.5007 0.049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714356"/>
            <a:ext cx="7858180" cy="144655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8800" b="1" i="1" dirty="0" smtClean="0">
                <a:solidFill>
                  <a:srgbClr val="FF0000"/>
                </a:solidFill>
                <a:latin typeface="Comic Sans MS" pitchFamily="66" charset="0"/>
              </a:rPr>
              <a:t>М</a:t>
            </a:r>
            <a:r>
              <a:rPr lang="uk-UA" sz="8800" b="1" i="1" dirty="0" smtClean="0">
                <a:solidFill>
                  <a:srgbClr val="00B050"/>
                </a:solidFill>
                <a:latin typeface="Comic Sans MS" pitchFamily="66" charset="0"/>
              </a:rPr>
              <a:t>О</a:t>
            </a:r>
            <a:r>
              <a:rPr lang="uk-UA" sz="8800" b="1" i="1" dirty="0" smtClean="0">
                <a:solidFill>
                  <a:srgbClr val="7030A0"/>
                </a:solidFill>
                <a:latin typeface="Comic Sans MS" pitchFamily="66" charset="0"/>
              </a:rPr>
              <a:t>Л</a:t>
            </a:r>
            <a:r>
              <a:rPr lang="uk-UA" sz="8800" b="1" i="1" dirty="0" smtClean="0">
                <a:solidFill>
                  <a:srgbClr val="FFFF00"/>
                </a:solidFill>
                <a:latin typeface="Comic Sans MS" pitchFamily="66" charset="0"/>
              </a:rPr>
              <a:t>О</a:t>
            </a:r>
            <a:r>
              <a:rPr lang="uk-UA" sz="88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</a:t>
            </a:r>
            <a:r>
              <a:rPr lang="uk-UA" sz="8800" b="1" i="1" dirty="0" smtClean="0">
                <a:solidFill>
                  <a:srgbClr val="CC0099"/>
                </a:solidFill>
                <a:latin typeface="Comic Sans MS" pitchFamily="66" charset="0"/>
              </a:rPr>
              <a:t>Е</a:t>
            </a:r>
            <a:r>
              <a:rPr lang="uk-UA" sz="8800" b="1" i="1" dirty="0" smtClean="0">
                <a:solidFill>
                  <a:srgbClr val="0033CC"/>
                </a:solidFill>
                <a:latin typeface="Comic Sans MS" pitchFamily="66" charset="0"/>
              </a:rPr>
              <a:t>Ц</a:t>
            </a:r>
            <a:r>
              <a:rPr lang="uk-UA" sz="8800" b="1" i="1" dirty="0" smtClean="0">
                <a:solidFill>
                  <a:srgbClr val="00FF00"/>
                </a:solidFill>
                <a:latin typeface="Comic Sans MS" pitchFamily="66" charset="0"/>
              </a:rPr>
              <a:t>Ь</a:t>
            </a:r>
            <a:r>
              <a:rPr lang="uk-UA" sz="8800" b="1" i="1" dirty="0" smtClean="0">
                <a:solidFill>
                  <a:srgbClr val="FF0000"/>
                </a:solidFill>
                <a:latin typeface="Comic Sans MS" pitchFamily="66" charset="0"/>
              </a:rPr>
              <a:t>!!!</a:t>
            </a:r>
            <a:endParaRPr lang="ru-RU" sz="8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many-colorful-hands-smileys-isolated-background-6695982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36" b="12888"/>
          <a:stretch>
            <a:fillRect/>
          </a:stretch>
        </p:blipFill>
        <p:spPr>
          <a:xfrm>
            <a:off x="285720" y="3000372"/>
            <a:ext cx="8420100" cy="2428892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929586" y="5643578"/>
            <a:ext cx="1042416" cy="104241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87154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C00000"/>
                </a:solidFill>
                <a:latin typeface="Comic Sans MS" pitchFamily="66" charset="0"/>
              </a:rPr>
              <a:t>Сьогодні ми з вами познайомимось із цікавими словами, які мають багато різних значень. Послухай веселий вірш. Та будемо знайомитися з цими словами.</a:t>
            </a:r>
          </a:p>
          <a:p>
            <a:pPr marL="531813"/>
            <a:r>
              <a:rPr lang="uk-UA" sz="2800" dirty="0" smtClean="0">
                <a:latin typeface="Comic Sans MS" pitchFamily="66" charset="0"/>
              </a:rPr>
              <a:t>Кожен з вас чудово знає,</a:t>
            </a:r>
          </a:p>
          <a:p>
            <a:pPr marL="531813"/>
            <a:r>
              <a:rPr lang="uk-UA" sz="2800" dirty="0" smtClean="0">
                <a:latin typeface="Comic Sans MS" pitchFamily="66" charset="0"/>
              </a:rPr>
              <a:t>Хто свою голівку має:</a:t>
            </a:r>
          </a:p>
          <a:p>
            <a:pPr marL="531813"/>
            <a:r>
              <a:rPr lang="uk-UA" sz="2800" dirty="0" smtClean="0">
                <a:latin typeface="Comic Sans MS" pitchFamily="66" charset="0"/>
              </a:rPr>
              <a:t>Є голівки у звірят,</a:t>
            </a:r>
          </a:p>
          <a:p>
            <a:pPr marL="531813"/>
            <a:r>
              <a:rPr lang="uk-UA" sz="2800" dirty="0" smtClean="0">
                <a:latin typeface="Comic Sans MS" pitchFamily="66" charset="0"/>
              </a:rPr>
              <a:t>У дорослих та малят;</a:t>
            </a:r>
          </a:p>
          <a:p>
            <a:pPr marL="531813"/>
            <a:r>
              <a:rPr lang="uk-UA" sz="2800" dirty="0" smtClean="0">
                <a:latin typeface="Comic Sans MS" pitchFamily="66" charset="0"/>
              </a:rPr>
              <a:t>Є голівка у комахи,</a:t>
            </a:r>
          </a:p>
          <a:p>
            <a:pPr marL="531813"/>
            <a:r>
              <a:rPr lang="uk-UA" sz="2800" dirty="0" smtClean="0">
                <a:latin typeface="Comic Sans MS" pitchFamily="66" charset="0"/>
              </a:rPr>
              <a:t>Є у рибки, жабки, птаха.</a:t>
            </a:r>
          </a:p>
          <a:p>
            <a:pPr marL="531813"/>
            <a:r>
              <a:rPr lang="uk-UA" sz="2800" dirty="0" smtClean="0">
                <a:latin typeface="Comic Sans MS" pitchFamily="66" charset="0"/>
              </a:rPr>
              <a:t>І прекрасно дітки знають,</a:t>
            </a:r>
          </a:p>
          <a:p>
            <a:pPr marL="531813"/>
            <a:r>
              <a:rPr lang="uk-UA" sz="2800" dirty="0" smtClean="0">
                <a:latin typeface="Comic Sans MS" pitchFamily="66" charset="0"/>
              </a:rPr>
              <a:t>В кого хвостики бувають: у вужа, слона, лисиці,</a:t>
            </a:r>
          </a:p>
          <a:p>
            <a:pPr marL="531813"/>
            <a:r>
              <a:rPr lang="uk-UA" sz="2800" dirty="0" smtClean="0">
                <a:latin typeface="Comic Sans MS" pitchFamily="66" charset="0"/>
              </a:rPr>
              <a:t>І у будь-якої птиці.</a:t>
            </a:r>
          </a:p>
          <a:p>
            <a:r>
              <a:rPr lang="uk-UA" sz="2800" dirty="0" smtClean="0">
                <a:latin typeface="Comic Sans MS" pitchFamily="66" charset="0"/>
              </a:rPr>
              <a:t>					В.Л. Сухар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85884" cy="642942"/>
          </a:xfrm>
          <a:prstGeom prst="actionButtonForwardNex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І так, наше перше слово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928670"/>
            <a:ext cx="3429024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 extrusionH="57150" contourW="31750" prstMaterial="dkEdge">
            <a:bevelT w="165100" h="133350"/>
            <a:extrusionClr>
              <a:srgbClr val="CC0099"/>
            </a:extrusionClr>
            <a:contourClr>
              <a:srgbClr val="CC0099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Хвостик  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6" name="Рисунок 5" descr="apple_PNG124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2423761" cy="2589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4357694"/>
            <a:ext cx="2571768" cy="1477328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Яблуко ,чи будь який фрукт, має хвостик – це тоненька билинка, що з’єднує його з гілкою на дереві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загружено (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t="5595" b="7683"/>
          <a:stretch>
            <a:fillRect/>
          </a:stretch>
        </p:blipFill>
        <p:spPr>
          <a:xfrm>
            <a:off x="3357554" y="1714488"/>
            <a:ext cx="2357454" cy="2357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0430" y="4357694"/>
            <a:ext cx="2286016" cy="1477328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Мишка, як і багато інших тварин, теж має хвостик – це частина тіла ззаду, нижче спинки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hvostiki-na-korotkie-volosy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1643050"/>
            <a:ext cx="2340155" cy="23050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0826" y="4286256"/>
            <a:ext cx="2428892" cy="1477328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Хвостиком називають і зачіску в дівчаток, коли волосся збирають у пучок і скріплюють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85884" cy="642942"/>
          </a:xfrm>
          <a:prstGeom prst="actionButtonForwardNex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892" cy="6853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Наступне слово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785794"/>
            <a:ext cx="3429024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 extrusionH="57150" contourW="31750" prstMaterial="dkEdge">
            <a:bevelT w="165100" h="133350"/>
            <a:extrusionClr>
              <a:srgbClr val="CC0099"/>
            </a:extrusionClr>
            <a:contourClr>
              <a:srgbClr val="CC0099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ключ  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6" name="Рисунок 5" descr="загружено (4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43"/>
          <a:stretch>
            <a:fillRect/>
          </a:stretch>
        </p:blipFill>
        <p:spPr>
          <a:xfrm>
            <a:off x="357158" y="1643050"/>
            <a:ext cx="3196298" cy="2214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4429132"/>
            <a:ext cx="2714644" cy="1200329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Ключ – це предмет, яким щось замикають і відмикають (двері, скриньку)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загружено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711224">
            <a:off x="3791900" y="2131201"/>
            <a:ext cx="2572419" cy="1504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0430" y="4572008"/>
            <a:ext cx="2428892" cy="923330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Гайковий ключ – це інструмент, яким закручують гайки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загружено (6).jpg"/>
          <p:cNvPicPr>
            <a:picLocks noChangeAspect="1"/>
          </p:cNvPicPr>
          <p:nvPr/>
        </p:nvPicPr>
        <p:blipFill>
          <a:blip r:embed="rId5"/>
          <a:srcRect r="19785"/>
          <a:stretch>
            <a:fillRect/>
          </a:stretch>
        </p:blipFill>
        <p:spPr>
          <a:xfrm>
            <a:off x="6286512" y="1714488"/>
            <a:ext cx="2643206" cy="1928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9388" y="4429132"/>
            <a:ext cx="2428892" cy="1200329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Ключ це зграя птахів, наприклад журавлів, що летять клином.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85884" cy="642942"/>
          </a:xfrm>
          <a:prstGeom prst="actionButtonForwardNex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85884" cy="642942"/>
          </a:xfrm>
          <a:prstGeom prst="actionButtonForwardNex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21429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Наступне слово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785794"/>
            <a:ext cx="3429024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 extrusionH="57150" contourW="31750" prstMaterial="dkEdge">
            <a:bevelT w="165100" h="133350"/>
            <a:extrusionClr>
              <a:srgbClr val="CC0099"/>
            </a:extrusionClr>
            <a:contourClr>
              <a:srgbClr val="CC0099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Вушка   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6" name="Рисунок 5" descr="otit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071678"/>
            <a:ext cx="3000396" cy="1758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4714884"/>
            <a:ext cx="2571768" cy="646331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Вушка – це орган слуху  у людини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_29190-451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042" r="20420"/>
          <a:stretch>
            <a:fillRect/>
          </a:stretch>
        </p:blipFill>
        <p:spPr>
          <a:xfrm>
            <a:off x="4071934" y="1428736"/>
            <a:ext cx="1500198" cy="3000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4744" y="4714884"/>
            <a:ext cx="2071702" cy="646331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Вушка – це орган слуху  у зайчика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Naehnade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4990" t="11678" r="2380" b="20165"/>
          <a:stretch>
            <a:fillRect/>
          </a:stretch>
        </p:blipFill>
        <p:spPr>
          <a:xfrm rot="18747198">
            <a:off x="6306499" y="1967419"/>
            <a:ext cx="3042664" cy="13944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5074" y="4714884"/>
            <a:ext cx="2714644" cy="923330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Вушка – це отвір, крізь який вставляють нитку в голку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4413"/>
            <a:ext cx="9149892" cy="6853587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85884" cy="642942"/>
          </a:xfrm>
          <a:prstGeom prst="actionButtonForwardNex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786874" cy="1323439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Comic Sans MS" pitchFamily="66" charset="0"/>
              </a:rPr>
              <a:t>А тепер пограємо в гру “Розвідники”.</a:t>
            </a:r>
          </a:p>
          <a:p>
            <a:pPr algn="ctr"/>
            <a:r>
              <a:rPr lang="uk-UA" sz="2000" i="1" smtClean="0">
                <a:latin typeface="Comic Sans MS" pitchFamily="66" charset="0"/>
              </a:rPr>
              <a:t>Потрібно </a:t>
            </a:r>
            <a:r>
              <a:rPr lang="uk-UA" sz="2000" i="1" smtClean="0">
                <a:latin typeface="Comic Sans MS" pitchFamily="66" charset="0"/>
              </a:rPr>
              <a:t>знайти </a:t>
            </a:r>
            <a:r>
              <a:rPr lang="uk-UA" sz="2000" i="1" dirty="0" smtClean="0">
                <a:latin typeface="Comic Sans MS" pitchFamily="66" charset="0"/>
              </a:rPr>
              <a:t>на слайді всі предмети, що називаються або мають частину, яку можна назвати словом в рамочці. Вибери потрібний малюнок та натисни на нього.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3643314"/>
            <a:ext cx="2000264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 extrusionH="57150" contourW="31750" prstMaterial="dkEdge">
            <a:bevelT w="165100" h="133350"/>
            <a:extrusionClr>
              <a:srgbClr val="CC0099"/>
            </a:extrusionClr>
            <a:contourClr>
              <a:srgbClr val="CC0099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Ручка    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3" name="Рисунок 12" descr="-e1426878082906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1643050"/>
            <a:ext cx="1543052" cy="1519672"/>
          </a:xfrm>
          <a:prstGeom prst="rect">
            <a:avLst/>
          </a:prstGeom>
        </p:spPr>
      </p:pic>
      <p:pic>
        <p:nvPicPr>
          <p:cNvPr id="14" name="Рисунок 13" descr="H0db0205a45c24b378c15f1f8078e7da3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2000240"/>
            <a:ext cx="1571636" cy="1571636"/>
          </a:xfrm>
          <a:prstGeom prst="rect">
            <a:avLst/>
          </a:prstGeom>
        </p:spPr>
      </p:pic>
      <p:pic>
        <p:nvPicPr>
          <p:cNvPr id="15" name="Рисунок 14" descr="xbnie6azw9uokup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4357694"/>
            <a:ext cx="2143140" cy="2143140"/>
          </a:xfrm>
          <a:prstGeom prst="rect">
            <a:avLst/>
          </a:prstGeom>
        </p:spPr>
      </p:pic>
      <p:pic>
        <p:nvPicPr>
          <p:cNvPr id="16" name="Рисунок 15" descr="загружено (7).jpg"/>
          <p:cNvPicPr>
            <a:picLocks noChangeAspect="1"/>
          </p:cNvPicPr>
          <p:nvPr/>
        </p:nvPicPr>
        <p:blipFill>
          <a:blip r:embed="rId8"/>
          <a:srcRect l="8525" t="17672" r="11981" b="30603"/>
          <a:stretch>
            <a:fillRect/>
          </a:stretch>
        </p:blipFill>
        <p:spPr>
          <a:xfrm>
            <a:off x="7286644" y="4286256"/>
            <a:ext cx="1643074" cy="1314459"/>
          </a:xfrm>
          <a:prstGeom prst="rect">
            <a:avLst/>
          </a:prstGeom>
        </p:spPr>
      </p:pic>
      <p:pic>
        <p:nvPicPr>
          <p:cNvPr id="18" name="Рисунок 17" descr="1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3929066"/>
            <a:ext cx="1470108" cy="1387374"/>
          </a:xfrm>
          <a:prstGeom prst="rect">
            <a:avLst/>
          </a:prstGeom>
        </p:spPr>
      </p:pic>
      <p:pic>
        <p:nvPicPr>
          <p:cNvPr id="19" name="Рисунок 18" descr="mota_ru_2021006-1024x600-4a30867f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31" r="7812" b="-604"/>
          <a:stretch>
            <a:fillRect/>
          </a:stretch>
        </p:blipFill>
        <p:spPr>
          <a:xfrm>
            <a:off x="5286380" y="2857496"/>
            <a:ext cx="1752229" cy="121444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0694E-6 L -0.775 0.013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1258E-6 L -0.27552 -0.01041 " pathEditMode="relative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75763E-7 L -0.74027 1.75763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E-5 -3.60777E-7 L -0.44098 -3.60777E-7 " pathEditMode="relative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4413"/>
            <a:ext cx="9149892" cy="6853587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85884" cy="642942"/>
          </a:xfrm>
          <a:prstGeom prst="actionButtonForwardNex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2928934"/>
            <a:ext cx="2000264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 extrusionH="57150" contourW="31750" prstMaterial="dkEdge">
            <a:bevelT w="165100" h="133350"/>
            <a:extrusionClr>
              <a:srgbClr val="CC0099"/>
            </a:extrusionClr>
            <a:contourClr>
              <a:srgbClr val="CC0099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Коса     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4" name="Рисунок 13" descr="H0db0205a45c24b378c15f1f8078e7da3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3395" y="428604"/>
            <a:ext cx="1605285" cy="2143140"/>
          </a:xfrm>
          <a:prstGeom prst="rect">
            <a:avLst/>
          </a:prstGeom>
        </p:spPr>
      </p:pic>
      <p:pic>
        <p:nvPicPr>
          <p:cNvPr id="15" name="Рисунок 14" descr="xbnie6azw9uokup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4071942"/>
            <a:ext cx="1570545" cy="2143140"/>
          </a:xfrm>
          <a:prstGeom prst="rect">
            <a:avLst/>
          </a:prstGeom>
        </p:spPr>
      </p:pic>
      <p:pic>
        <p:nvPicPr>
          <p:cNvPr id="18" name="Рисунок 17" descr="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642918"/>
            <a:ext cx="2095383" cy="2095383"/>
          </a:xfrm>
          <a:prstGeom prst="rect">
            <a:avLst/>
          </a:prstGeom>
        </p:spPr>
      </p:pic>
      <p:pic>
        <p:nvPicPr>
          <p:cNvPr id="19" name="Рисунок 18" descr="mota_ru_2021006-1024x600-4a30867f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2857496"/>
            <a:ext cx="2176110" cy="21431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35893E-6 L -0.3618 0.008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80204E-6 L -0.60434 0.00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4413"/>
            <a:ext cx="9149892" cy="6853587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85884" cy="642942"/>
          </a:xfrm>
          <a:prstGeom prst="actionButtonForwardNex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2643182"/>
            <a:ext cx="2000264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 extrusionH="57150" contourW="31750" prstMaterial="dkEdge">
            <a:bevelT w="165100" h="133350"/>
            <a:extrusionClr>
              <a:srgbClr val="CC0099"/>
            </a:extrusionClr>
            <a:contourClr>
              <a:srgbClr val="CC0099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Крило     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4" name="Рисунок 13" descr="H0db0205a45c24b378c15f1f8078e7da3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214290"/>
            <a:ext cx="2286016" cy="1759159"/>
          </a:xfrm>
          <a:prstGeom prst="rect">
            <a:avLst/>
          </a:prstGeom>
        </p:spPr>
      </p:pic>
      <p:pic>
        <p:nvPicPr>
          <p:cNvPr id="15" name="Рисунок 14" descr="xbnie6azw9uokup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2643182"/>
            <a:ext cx="1785950" cy="1530814"/>
          </a:xfrm>
          <a:prstGeom prst="rect">
            <a:avLst/>
          </a:prstGeom>
        </p:spPr>
      </p:pic>
      <p:pic>
        <p:nvPicPr>
          <p:cNvPr id="18" name="Рисунок 17" descr="1.jpg"/>
          <p:cNvPicPr>
            <a:picLocks noChangeAspect="1"/>
          </p:cNvPicPr>
          <p:nvPr/>
        </p:nvPicPr>
        <p:blipFill>
          <a:blip r:embed="rId7"/>
          <a:srcRect l="7479" t="13637" r="12332" b="24995"/>
          <a:stretch>
            <a:fillRect/>
          </a:stretch>
        </p:blipFill>
        <p:spPr>
          <a:xfrm>
            <a:off x="6858016" y="285728"/>
            <a:ext cx="2008202" cy="1643074"/>
          </a:xfrm>
          <a:prstGeom prst="rect">
            <a:avLst/>
          </a:prstGeom>
        </p:spPr>
      </p:pic>
      <p:pic>
        <p:nvPicPr>
          <p:cNvPr id="19" name="Рисунок 18" descr="mota_ru_2021006-1024x600-4a30867f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928802"/>
            <a:ext cx="1571636" cy="1902708"/>
          </a:xfrm>
          <a:prstGeom prst="rect">
            <a:avLst/>
          </a:prstGeom>
        </p:spPr>
      </p:pic>
      <p:pic>
        <p:nvPicPr>
          <p:cNvPr id="9" name="Рисунок 8" descr="загружено (7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12" y="3857628"/>
            <a:ext cx="2564571" cy="1387433"/>
          </a:xfrm>
          <a:prstGeom prst="rect">
            <a:avLst/>
          </a:prstGeom>
        </p:spPr>
      </p:pic>
      <p:pic>
        <p:nvPicPr>
          <p:cNvPr id="10" name="Рисунок 9" descr="H0db0205a45c24b378c15f1f8078e7da3i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4500569"/>
            <a:ext cx="1348662" cy="226301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35893E-6 L -0.3618 0.008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9.89824E-7 L -0.38177 0.349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6068E-6 L -0.62674 0.0043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71138E-6 L -0.33056 0.0106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4413"/>
            <a:ext cx="9149892" cy="6853587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285884" cy="642942"/>
          </a:xfrm>
          <a:prstGeom prst="actionButtonForwardNex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2643182"/>
            <a:ext cx="2000264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 extrusionH="57150" contourW="31750" prstMaterial="dkEdge">
            <a:bevelT w="165100" h="133350"/>
            <a:extrusionClr>
              <a:srgbClr val="CC0099"/>
            </a:extrusionClr>
            <a:contourClr>
              <a:srgbClr val="CC0099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Comic Sans MS" pitchFamily="66" charset="0"/>
              </a:rPr>
              <a:t>Ніс      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4" name="Рисунок 13" descr="H0db0205a45c24b378c15f1f8078e7da3i.jpg"/>
          <p:cNvPicPr>
            <a:picLocks noChangeAspect="1"/>
          </p:cNvPicPr>
          <p:nvPr/>
        </p:nvPicPr>
        <p:blipFill>
          <a:blip r:embed="rId5"/>
          <a:srcRect l="34375" b="-3711"/>
          <a:stretch>
            <a:fillRect/>
          </a:stretch>
        </p:blipFill>
        <p:spPr>
          <a:xfrm>
            <a:off x="4000496" y="214290"/>
            <a:ext cx="1857388" cy="1654463"/>
          </a:xfrm>
          <a:prstGeom prst="rect">
            <a:avLst/>
          </a:prstGeom>
        </p:spPr>
      </p:pic>
      <p:pic>
        <p:nvPicPr>
          <p:cNvPr id="15" name="Рисунок 14" descr="xbnie6azw9uokup1.jpg"/>
          <p:cNvPicPr>
            <a:picLocks noChangeAspect="1"/>
          </p:cNvPicPr>
          <p:nvPr/>
        </p:nvPicPr>
        <p:blipFill>
          <a:blip r:embed="rId6" cstate="print"/>
          <a:srcRect l="12284" r="7872"/>
          <a:stretch>
            <a:fillRect/>
          </a:stretch>
        </p:blipFill>
        <p:spPr>
          <a:xfrm>
            <a:off x="3500430" y="3000372"/>
            <a:ext cx="2143140" cy="1509839"/>
          </a:xfrm>
          <a:prstGeom prst="rect">
            <a:avLst/>
          </a:prstGeom>
        </p:spPr>
      </p:pic>
      <p:pic>
        <p:nvPicPr>
          <p:cNvPr id="18" name="Рисунок 17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642918"/>
            <a:ext cx="2668031" cy="1431843"/>
          </a:xfrm>
          <a:prstGeom prst="rect">
            <a:avLst/>
          </a:prstGeom>
        </p:spPr>
      </p:pic>
      <p:pic>
        <p:nvPicPr>
          <p:cNvPr id="19" name="Рисунок 18" descr="mota_ru_2021006-1024x600-4a30867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264" y="2643182"/>
            <a:ext cx="1394350" cy="1902708"/>
          </a:xfrm>
          <a:prstGeom prst="rect">
            <a:avLst/>
          </a:prstGeom>
        </p:spPr>
      </p:pic>
      <p:pic>
        <p:nvPicPr>
          <p:cNvPr id="9" name="Рисунок 8" descr="загружено (7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628" y="4857760"/>
            <a:ext cx="2552857" cy="15001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35893E-6 L -0.3618 0.008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2895E-6 L -0.33854 0.288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3728E-6 L -0.46215 -0.222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279</Words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24</cp:revision>
  <dcterms:created xsi:type="dcterms:W3CDTF">2020-05-05T14:45:13Z</dcterms:created>
  <dcterms:modified xsi:type="dcterms:W3CDTF">2020-05-06T15:53:14Z</dcterms:modified>
</cp:coreProperties>
</file>