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51" d="100"/>
          <a:sy n="51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562579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625385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888933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2461822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590381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68417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6444676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94877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08852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45069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964808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08069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1927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50077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048534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1448294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570808-46E2-4776-84A0-2E922200C662}" type="datetimeFigureOut">
              <a:rPr lang="ru-UA" smtClean="0"/>
              <a:t>11/29/2021</a:t>
            </a:fld>
            <a:endParaRPr lang="ru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70AA9AF-C419-4194-922A-BB3A27C7D53B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4379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  <p:sldLayoutId id="2147483870" r:id="rId12"/>
    <p:sldLayoutId id="2147483871" r:id="rId13"/>
    <p:sldLayoutId id="2147483872" r:id="rId14"/>
    <p:sldLayoutId id="2147483873" r:id="rId15"/>
    <p:sldLayoutId id="21474838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8346DA86-FEBB-473E-8467-FE4A8B782D4D}"/>
              </a:ext>
            </a:extLst>
          </p:cNvPr>
          <p:cNvSpPr/>
          <p:nvPr/>
        </p:nvSpPr>
        <p:spPr>
          <a:xfrm>
            <a:off x="939800" y="0"/>
            <a:ext cx="8763000" cy="3859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uk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Педагогічна рада № 2</a:t>
            </a:r>
            <a:endParaRPr lang="ru-UA" sz="32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uk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Тема: «Формування </a:t>
            </a:r>
            <a:r>
              <a:rPr lang="uk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життєво</a:t>
            </a:r>
            <a:r>
              <a:rPr lang="uk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компетентної особистості дошкільника на засадах альтернативної програми формування  інженерного мислення в дошкільників «STREAM – освіта, або стежинки у всесвіт»</a:t>
            </a:r>
          </a:p>
          <a:p>
            <a:pPr>
              <a:spcAft>
                <a:spcPts val="0"/>
              </a:spcAft>
            </a:pPr>
            <a:endParaRPr lang="ru-UA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26" name="Picture 2" descr="STREAM – освіта дошкільників | Катерина Крутій">
            <a:extLst>
              <a:ext uri="{FF2B5EF4-FFF2-40B4-BE49-F238E27FC236}">
                <a16:creationId xmlns:a16="http://schemas.microsoft.com/office/drawing/2014/main" id="{5C620361-4300-458D-8756-FF0586CEA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2700" y="3618000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8173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152400"/>
            <a:ext cx="9658350" cy="1800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4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Перший </a:t>
            </a:r>
            <a:r>
              <a:rPr lang="ru-RU" sz="5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щабель</a:t>
            </a:r>
            <a:r>
              <a:rPr lang="ru-RU" sz="5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ru-RU" sz="54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Бачу</a:t>
            </a:r>
            <a:r>
              <a:rPr lang="ru-RU" sz="54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endParaRPr lang="ru-RU" sz="54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Як виростити дітей оптимістами | Новини на Gazeta.u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1970" y="1952400"/>
            <a:ext cx="6915779" cy="47532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01735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1911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Другий</a:t>
            </a:r>
            <a:r>
              <a:rPr lang="ru-RU" sz="6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щабель</a:t>
            </a:r>
            <a:r>
              <a:rPr lang="ru-RU" sz="6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“Чую”  </a:t>
            </a:r>
            <a:br>
              <a:rPr lang="ru-RU" sz="6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ЩО ВІДБУВАЄТЬСЯ З ЛЮДИНОЮ, ЯКА СЛУХАЄ МУЗИКУ, ВИВЧАЄ МУЗИКУ ЧИ МУЗИКУЄ  САМА? | Центр дитячого розвиту | Baby Club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478" y="1930400"/>
            <a:ext cx="8667616" cy="4500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154583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500" y="609600"/>
            <a:ext cx="944880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Третій</a:t>
            </a:r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щабель</a:t>
            </a:r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</a:t>
            </a:r>
            <a:r>
              <a:rPr lang="ru-RU" sz="60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Відчуваю</a:t>
            </a:r>
            <a:r>
              <a:rPr lang="ru-RU" sz="60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pic>
        <p:nvPicPr>
          <p:cNvPr id="2052" name="Picture 4" descr="Говоримо про мистецтво: що важливо для дітей різного віку | ВСЛ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695" y="1778000"/>
            <a:ext cx="7452409" cy="4752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1225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2400" y="609600"/>
            <a:ext cx="9677400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Четвертий</a:t>
            </a:r>
            <a:r>
              <a:rPr lang="ru-RU" sz="6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щабель</a:t>
            </a:r>
            <a:r>
              <a:rPr lang="ru-RU" sz="6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“Граю” </a:t>
            </a:r>
            <a:r>
              <a:rPr lang="ru-RU" i="1" dirty="0"/>
              <a:t/>
            </a:r>
            <a:br>
              <a:rPr lang="ru-RU" i="1" dirty="0"/>
            </a:br>
            <a:endParaRPr lang="ru-RU" dirty="0"/>
          </a:p>
        </p:txBody>
      </p:sp>
      <p:pic>
        <p:nvPicPr>
          <p:cNvPr id="5122" name="Picture 2" descr="Гра як основна діяльність дитин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5669" y="1930400"/>
            <a:ext cx="5554824" cy="442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81703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9057216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67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П’ятий</a:t>
            </a:r>
            <a:r>
              <a:rPr lang="ru-RU" sz="6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67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щабель</a:t>
            </a:r>
            <a:r>
              <a:rPr lang="ru-RU" sz="67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“Творю”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4098" name="Picture 2" descr="Вплив мистецтва на розвиток дитини – Розвиток дитини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378" y="1596231"/>
            <a:ext cx="7009160" cy="51840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175129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784" y="274639"/>
            <a:ext cx="9000066" cy="290671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Міжпредметна інтеґрація </a:t>
            </a:r>
            <a:r>
              <a:rPr lang="uk-UA" sz="28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 ключовий принцип (напрям) у реалізації програми  формування культури інженерного мислення в дітей </a:t>
            </a:r>
            <a:r>
              <a:rPr lang="uk-UA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передшкільного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віку, є стрижневою  основою, яка визначає успішний, цілісний розвиток особистості дитини на різних етапах  її </a:t>
            </a:r>
            <a:r>
              <a:rPr lang="uk-UA" sz="28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передшкільного</a:t>
            </a:r>
            <a:r>
              <a:rPr lang="uk-UA" sz="28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дитинства. </a:t>
            </a:r>
          </a:p>
          <a:p>
            <a:endParaRPr lang="ru-RU" dirty="0"/>
          </a:p>
        </p:txBody>
      </p:sp>
      <p:pic>
        <p:nvPicPr>
          <p:cNvPr id="6146" name="Picture 2" descr="Что такое интеграция и какие ее разновидности? :: SYL.ru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575" b="10064"/>
          <a:stretch/>
        </p:blipFill>
        <p:spPr bwMode="auto">
          <a:xfrm>
            <a:off x="1996032" y="3181350"/>
            <a:ext cx="5396899" cy="3676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297630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47651"/>
            <a:ext cx="8596668" cy="579371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Організаційно-освітній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ЗДО </a:t>
            </a:r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складатися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трьох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блоків</a:t>
            </a:r>
            <a:r>
              <a:rPr lang="ru-RU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  </a:t>
            </a:r>
            <a:endParaRPr lang="ru-RU" sz="3200" b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організоване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у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формі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занять; </a:t>
            </a:r>
            <a:endParaRPr lang="ru-RU" sz="36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спільна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партнерська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дорослого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  <a:endParaRPr lang="ru-RU" sz="3600" b="1" i="1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вільна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самостійна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самих </a:t>
            </a:r>
            <a:r>
              <a:rPr lang="ru-RU" sz="36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дітей</a:t>
            </a:r>
            <a:r>
              <a:rPr lang="ru-RU" sz="36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36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7861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0500" y="190501"/>
            <a:ext cx="9353550" cy="5850862"/>
          </a:xfrm>
        </p:spPr>
        <p:txBody>
          <a:bodyPr/>
          <a:lstStyle/>
          <a:p>
            <a:pPr marL="0" indent="0" algn="just">
              <a:buNone/>
            </a:pP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Отже, у цілому, запропонована модель освітнього процесу в ЗДО, який реалізовує  альтернативну програму зі STREAM-освіти, відкриває можливість для реалізації вікових  розвивальних завдань, створює простір гнучкого </a:t>
            </a:r>
            <a:r>
              <a:rPr lang="uk-UA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проєктування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освітнього процесу під  дитячі інтереси (діти виступають як особливого роду “</a:t>
            </a:r>
            <a:r>
              <a:rPr lang="uk-UA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проєктувальники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не прямо,  а через свій відгук на освітнє середовище, що використовується вихователем для його перетворення і доповнення), а до кінця старшого дошкільного віку забезпечує </a:t>
            </a:r>
            <a:r>
              <a:rPr lang="uk-UA" sz="24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психологіч</a:t>
            </a:r>
            <a:r>
              <a:rPr lang="uk-UA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ну підготовку до шкільного щабля освіти. </a:t>
            </a:r>
          </a:p>
          <a:p>
            <a:endParaRPr lang="ru-RU" b="1" dirty="0"/>
          </a:p>
        </p:txBody>
      </p:sp>
      <p:pic>
        <p:nvPicPr>
          <p:cNvPr id="4" name="Picture 2" descr="STREAM – освіта дошкільників | Катерина Крутій">
            <a:extLst>
              <a:ext uri="{FF2B5EF4-FFF2-40B4-BE49-F238E27FC236}">
                <a16:creationId xmlns:a16="http://schemas.microsoft.com/office/drawing/2014/main" id="{5C620361-4300-458D-8756-FF0586CEA1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47275" y="3618000"/>
            <a:ext cx="3240000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9566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310B3E4-A6D9-433D-A179-93FB009E9EC2}"/>
              </a:ext>
            </a:extLst>
          </p:cNvPr>
          <p:cNvSpPr/>
          <p:nvPr/>
        </p:nvSpPr>
        <p:spPr>
          <a:xfrm>
            <a:off x="495300" y="667435"/>
            <a:ext cx="89027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UA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Інтеґрація</a:t>
            </a:r>
            <a:r>
              <a:rPr lang="ru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дошкільній</a:t>
            </a:r>
            <a:r>
              <a:rPr lang="ru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освіті</a:t>
            </a:r>
            <a:r>
              <a:rPr lang="ru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UA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інноваційне</a:t>
            </a:r>
            <a:r>
              <a:rPr lang="ru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явище</a:t>
            </a:r>
            <a:r>
              <a:rPr lang="ru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 </a:t>
            </a:r>
            <a:endParaRPr lang="uk-UA" sz="28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UA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</a:t>
            </a:r>
            <a:r>
              <a:rPr lang="ru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треба знати про </a:t>
            </a:r>
            <a:r>
              <a:rPr lang="ru-UA" sz="28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інтеґрацію</a:t>
            </a:r>
            <a:r>
              <a:rPr lang="ru-UA" sz="28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 </a:t>
            </a:r>
            <a:endParaRPr lang="ru-UA" sz="28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DCECEECB-E2F2-4E09-B8C9-00E20204C86D}"/>
              </a:ext>
            </a:extLst>
          </p:cNvPr>
          <p:cNvSpPr/>
          <p:nvPr/>
        </p:nvSpPr>
        <p:spPr>
          <a:xfrm>
            <a:off x="-88900" y="1915840"/>
            <a:ext cx="10490200" cy="2000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7700" marR="357505" indent="368300" algn="just">
              <a:spcBef>
                <a:spcPts val="550"/>
              </a:spcBef>
              <a:spcAft>
                <a:spcPts val="0"/>
              </a:spcAft>
            </a:pPr>
            <a:r>
              <a:rPr lang="ru-UA" sz="2800" b="1" i="1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Інтеґрація</a:t>
            </a:r>
            <a:r>
              <a:rPr lang="ru-UA" sz="20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лат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integratio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з’єднання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відновлення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об’єднанням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будь-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яких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у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ціле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взаємного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зближення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структурування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невпорядкованих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явищ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інтенсивності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між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елементами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системи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впо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рядковане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функціонування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частин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цілого</a:t>
            </a:r>
            <a:r>
              <a:rPr lang="ru-UA" sz="2400" dirty="0">
                <a:solidFill>
                  <a:srgbClr val="00000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UA" sz="20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4" name="Picture 6" descr="Консультація для вихователів - Комунальний заклад дошкільної освіти  &amp;quot;Мереф&amp;#39;янський ясла-садок №1&amp;quot; Мереф`янської міської ради Харківської області">
            <a:extLst>
              <a:ext uri="{FF2B5EF4-FFF2-40B4-BE49-F238E27FC236}">
                <a16:creationId xmlns:a16="http://schemas.microsoft.com/office/drawing/2014/main" id="{106ABF41-681A-4B1E-BB0B-F95E436613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1700" y="3964464"/>
            <a:ext cx="3771899" cy="2809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21793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CF9E9190-DD86-4556-B66D-6009F91A2C87}"/>
              </a:ext>
            </a:extLst>
          </p:cNvPr>
          <p:cNvSpPr/>
          <p:nvPr/>
        </p:nvSpPr>
        <p:spPr>
          <a:xfrm>
            <a:off x="-596900" y="0"/>
            <a:ext cx="10134600" cy="6381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12825" indent="351790" algn="just">
              <a:spcBef>
                <a:spcPts val="455"/>
              </a:spcBef>
              <a:spcAft>
                <a:spcPts val="0"/>
              </a:spcAft>
            </a:pPr>
            <a:r>
              <a:rPr lang="ru-UA" sz="2800" b="1" i="1" dirty="0" err="1">
                <a:solidFill>
                  <a:srgbClr val="0070C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Інтеґрований</a:t>
            </a:r>
            <a:r>
              <a:rPr lang="ru-UA" sz="2800" b="1" i="1" dirty="0">
                <a:solidFill>
                  <a:srgbClr val="0070C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i="1" dirty="0" err="1">
                <a:solidFill>
                  <a:srgbClr val="0070C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UA" sz="2800" b="1" i="1" dirty="0">
                <a:solidFill>
                  <a:srgbClr val="0070C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UA" sz="2800" b="1" i="1" dirty="0" err="1">
                <a:solidFill>
                  <a:srgbClr val="0070C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стрижневим</a:t>
            </a:r>
            <a:r>
              <a:rPr lang="ru-UA" sz="2800" b="1" i="1" dirty="0">
                <a:solidFill>
                  <a:srgbClr val="0070C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відображає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здійснення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взаємозв’язку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 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будь-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якому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тих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інших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веде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цілісності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uk-UA" sz="2800" b="1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2825" indent="351790" algn="just">
              <a:spcBef>
                <a:spcPts val="455"/>
              </a:spcBef>
              <a:spcAft>
                <a:spcPts val="0"/>
              </a:spcAft>
            </a:pPr>
            <a:endParaRPr lang="ru-UA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10285" indent="363855">
              <a:spcBef>
                <a:spcPts val="455"/>
              </a:spcBef>
              <a:spcAft>
                <a:spcPts val="0"/>
              </a:spcAft>
            </a:pP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Отже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8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інтеґрований</a:t>
            </a:r>
            <a:r>
              <a:rPr lang="ru-UA" sz="28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UA" sz="28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2800" b="1" i="1" dirty="0" err="1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освіті</a:t>
            </a:r>
            <a:r>
              <a:rPr lang="ru-UA" sz="2800" b="1" i="1" dirty="0">
                <a:solidFill>
                  <a:srgbClr val="0070C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i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підхід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веде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інтеґрації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 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тобто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доцільного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елементів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uk-UA" sz="2800" b="1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010285" indent="363855">
              <a:spcBef>
                <a:spcPts val="455"/>
              </a:spcBef>
              <a:spcAft>
                <a:spcPts val="0"/>
              </a:spcAft>
            </a:pPr>
            <a:endParaRPr lang="ru-UA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12825" marR="31115" indent="353060" algn="just">
              <a:spcBef>
                <a:spcPts val="450"/>
              </a:spcBef>
              <a:spcAft>
                <a:spcPts val="0"/>
              </a:spcAft>
            </a:pPr>
            <a:r>
              <a:rPr lang="ru-UA" sz="2800" b="1" i="1" dirty="0">
                <a:solidFill>
                  <a:srgbClr val="0070C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Результатом </a:t>
            </a:r>
            <a:r>
              <a:rPr lang="ru-UA" sz="2800" b="1" i="1" dirty="0" err="1">
                <a:solidFill>
                  <a:srgbClr val="0070C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інтеґрованого</a:t>
            </a:r>
            <a:r>
              <a:rPr lang="ru-UA" sz="2800" b="1" i="1" dirty="0">
                <a:solidFill>
                  <a:srgbClr val="0070C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i="1" dirty="0" err="1">
                <a:solidFill>
                  <a:srgbClr val="0070C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підходу</a:t>
            </a:r>
            <a:r>
              <a:rPr lang="ru-UA" sz="2800" b="1" i="1" dirty="0">
                <a:solidFill>
                  <a:srgbClr val="0070C0"/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можуть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бути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цілісність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дійсність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 про природу; з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тієї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іншої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напряму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пред мету, курсу, </a:t>
            </a:r>
            <a:r>
              <a:rPr lang="ru-UA" sz="2800" b="1" dirty="0" err="1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розділу</a:t>
            </a:r>
            <a:r>
              <a:rPr lang="ru-UA" sz="28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теми.</a:t>
            </a:r>
            <a:endParaRPr lang="ru-UA" sz="2800" b="1" dirty="0">
              <a:solidFill>
                <a:schemeClr val="accent1">
                  <a:lumMod val="50000"/>
                </a:schemeClr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960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8E3D7BB9-937F-4462-8428-D6AF15CFB3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304801"/>
            <a:ext cx="9368366" cy="634999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UA" sz="2400" b="1" i="1" dirty="0" err="1">
                <a:solidFill>
                  <a:schemeClr val="accent2">
                    <a:lumMod val="50000"/>
                  </a:schemeClr>
                </a:solidFill>
              </a:rPr>
              <a:t>Інтеґрований</a:t>
            </a:r>
            <a:r>
              <a:rPr lang="ru-UA" sz="2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UA" sz="2400" b="1" i="1" dirty="0" err="1">
                <a:solidFill>
                  <a:schemeClr val="accent2">
                    <a:lumMod val="50000"/>
                  </a:schemeClr>
                </a:solidFill>
              </a:rPr>
              <a:t>підхід</a:t>
            </a:r>
            <a:r>
              <a:rPr lang="ru-UA" sz="2400" b="1" i="1" dirty="0">
                <a:solidFill>
                  <a:schemeClr val="accent2">
                    <a:lumMod val="50000"/>
                  </a:schemeClr>
                </a:solidFill>
              </a:rPr>
              <a:t> до </a:t>
            </a:r>
            <a:r>
              <a:rPr lang="ru-UA" sz="2400" b="1" i="1" dirty="0" err="1">
                <a:solidFill>
                  <a:schemeClr val="accent2">
                    <a:lumMod val="50000"/>
                  </a:schemeClr>
                </a:solidFill>
              </a:rPr>
              <a:t>дошкільної</a:t>
            </a:r>
            <a:r>
              <a:rPr lang="ru-UA" sz="2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UA" sz="2400" b="1" i="1" dirty="0" err="1">
                <a:solidFill>
                  <a:schemeClr val="accent2">
                    <a:lumMod val="50000"/>
                  </a:schemeClr>
                </a:solidFill>
              </a:rPr>
              <a:t>освіти</a:t>
            </a:r>
            <a:r>
              <a:rPr lang="ru-UA" sz="2400" b="1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UA" sz="2400" b="1" i="1" dirty="0" err="1">
                <a:solidFill>
                  <a:schemeClr val="accent2">
                    <a:lumMod val="50000"/>
                  </a:schemeClr>
                </a:solidFill>
              </a:rPr>
              <a:t>полягає</a:t>
            </a:r>
            <a:r>
              <a:rPr lang="ru-UA" sz="2400" b="1" i="1" dirty="0">
                <a:solidFill>
                  <a:schemeClr val="accent2">
                    <a:lumMod val="50000"/>
                  </a:schemeClr>
                </a:solidFill>
              </a:rPr>
              <a:t> в: </a:t>
            </a:r>
            <a:endParaRPr lang="ru-UA" sz="2400" b="1" dirty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пріоритетних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особистості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 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цілісних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уявлень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довкілля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здійсненні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тільки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змістовних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й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формальних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цілей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посиленні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компонентів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різних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освітньої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комплексної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парціальної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міжвидова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інтеґрація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всередині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розділів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внутрішньо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видова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інтеґрація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методів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виховання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(методична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інтеґрація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endParaRPr lang="uk-UA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синтезі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дитячої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упровадженні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інтеґрованих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форм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інтеґрованих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занять,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циклів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занять,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ситуацій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подорожей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тематичних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днів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тощо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складну</a:t>
            </a:r>
            <a:r>
              <a:rPr lang="ru-UA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структуру.</a:t>
            </a:r>
            <a:r>
              <a:rPr lang="ru-UA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1639733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62D33B4C-44A4-4F51-AB30-70BD76E62D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7800" y="215901"/>
            <a:ext cx="9334500" cy="43053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UA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Інтеґрований</a:t>
            </a:r>
            <a:r>
              <a:rPr lang="ru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освітній</a:t>
            </a:r>
            <a:r>
              <a:rPr lang="ru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400" b="1" i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UA" sz="2400" b="1" i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ЗДО </a:t>
            </a:r>
            <a:r>
              <a:rPr lang="ru-UA" sz="2600" dirty="0"/>
              <a:t>—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цілеспрямований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систематичний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об’єднання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напрямів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час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організованої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взаємодії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і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вихованців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спрямований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освітніх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завдань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основі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інтеґрації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видів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дитячої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2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uk-UA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UA" sz="2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Перехід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інтеґрованого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є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нагальною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потребою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сьогодення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 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обумовлено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модернізацією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дошкільної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психофізіологічними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особливостями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сучасних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дітей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передшкільного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віку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їхніми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соціокультурними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2600" b="1" dirty="0" err="1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запитами</a:t>
            </a:r>
            <a:r>
              <a:rPr lang="ru-UA" sz="2600" b="1" dirty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074" name="Picture 2" descr="Як дитина пристосовується до умов ДНЗ. - ДНЗ №73">
            <a:extLst>
              <a:ext uri="{FF2B5EF4-FFF2-40B4-BE49-F238E27FC236}">
                <a16:creationId xmlns:a16="http://schemas.microsoft.com/office/drawing/2014/main" id="{178A75D6-C1CB-4CBC-A275-12226D9D1A0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36" b="12121"/>
          <a:stretch/>
        </p:blipFill>
        <p:spPr bwMode="auto">
          <a:xfrm>
            <a:off x="2658599" y="4521201"/>
            <a:ext cx="4372902" cy="22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0334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3906C80-AC9D-43BC-AF33-B422CD5FBC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234" y="306389"/>
            <a:ext cx="9266766" cy="38807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Побудова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ЗДО на засадах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інтеґрації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забезпечує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ефективності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як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керівників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так і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педагогів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створенні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середовища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бистісного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розвитку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дитини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результативності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освітнього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процесу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контексті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здобуття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дитиною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природничо-наукової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3200" b="1" dirty="0" err="1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endParaRPr lang="ru-UA" dirty="0"/>
          </a:p>
        </p:txBody>
      </p:sp>
      <p:pic>
        <p:nvPicPr>
          <p:cNvPr id="4098" name="Picture 2" descr="Розпочинається проект «Покращення навчальних умов у ДНЗ «Сонечко»» |  Громадський Простір">
            <a:extLst>
              <a:ext uri="{FF2B5EF4-FFF2-40B4-BE49-F238E27FC236}">
                <a16:creationId xmlns:a16="http://schemas.microsoft.com/office/drawing/2014/main" id="{634FBB94-8BB3-4A90-8DD4-98D646AD82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3484" y="3721100"/>
            <a:ext cx="5614816" cy="32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87489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D36DB90D-C538-4886-AD4B-43CA58A8C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0"/>
            <a:ext cx="10350500" cy="6857999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ru-UA" sz="8000" b="1" dirty="0">
                <a:solidFill>
                  <a:schemeClr val="accent2">
                    <a:lumMod val="50000"/>
                  </a:schemeClr>
                </a:solidFill>
              </a:rPr>
              <a:t>РОЗПОДІЛ НАПРЯМІВ РОБОТИ </a:t>
            </a:r>
            <a:endParaRPr lang="uk-UA" sz="8000" b="1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ru-UA" sz="8000" b="1" dirty="0">
                <a:solidFill>
                  <a:schemeClr val="accent2">
                    <a:lumMod val="50000"/>
                  </a:schemeClr>
                </a:solidFill>
              </a:rPr>
              <a:t>ЗА АЛЬТЕРНАТИВНОЮ ПРОГРАМОЮ.</a:t>
            </a:r>
            <a:r>
              <a:rPr lang="ru-UA" sz="8000" dirty="0"/>
              <a:t>  </a:t>
            </a:r>
            <a:endParaRPr lang="uk-UA" sz="8000" dirty="0"/>
          </a:p>
          <a:p>
            <a:pPr marL="0" indent="0" algn="just">
              <a:lnSpc>
                <a:spcPct val="120000"/>
              </a:lnSpc>
              <a:buNone/>
            </a:pPr>
            <a:r>
              <a:rPr lang="ru-UA" sz="8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UA" sz="8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природничих</a:t>
            </a:r>
            <a:r>
              <a:rPr lang="ru-UA" sz="8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наук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відносимо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астрономію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(науку про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Всесвіт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фізику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(науку про  склад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 структуру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матерії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явища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неживій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природі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хімію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(науку про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будову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перетворення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речовин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біологію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(науку про живу природу), науки про Землю  (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географію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геофізику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й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геологію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медицину (науку про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людське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тіло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хвороби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uk-UA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UA" sz="8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UA" sz="8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технологій</a:t>
            </a:r>
            <a:r>
              <a:rPr lang="ru-UA" sz="8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уявлення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предметно-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перетворювальну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діяльність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людини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світ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шляхи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отримання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зберігання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інформації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способи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її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обробки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 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здатності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формулювання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творчих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задумів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усвідомленого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дотримання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безпечних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прийомів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користування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інструментами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матеріалами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пізнавальної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художньої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технічної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обдарованості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технічного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uk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 творчої діяльності, навичок  ручних технік обробки матеріалів (папір, дерево, глина тощо); ознайомлення з інформаційно-комунікаційними технологіями, ґаджетами; експериментування.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UA" sz="8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Читання</a:t>
            </a:r>
            <a:r>
              <a:rPr lang="ru-UA" sz="8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письмо: 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акцент на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розумінні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дітьми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змісту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тексту,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пропедевтичний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вступний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курс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навчання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грамоти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розвиток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моторики,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підготовка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руки до письма. </a:t>
            </a:r>
            <a:endParaRPr lang="uk-UA" sz="8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ru-UA" sz="8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Інжиніринґ</a:t>
            </a:r>
            <a:r>
              <a:rPr lang="ru-UA" sz="8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проєктування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наочне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моделювання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UA" sz="8000" b="1" i="1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UA" sz="8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просторові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архітектура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скульптура,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живопис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графіка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ху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дожня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фотографія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декоративно-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прикладне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мистецтво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та дизайн);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часові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мистецтва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музика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література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);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просторово-часові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кіномистецтво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театр,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танець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 </a:t>
            </a:r>
          </a:p>
          <a:p>
            <a:pPr marL="0" indent="0" algn="just">
              <a:lnSpc>
                <a:spcPct val="120000"/>
              </a:lnSpc>
              <a:buNone/>
            </a:pPr>
            <a:r>
              <a:rPr lang="ru-UA" sz="8000" b="1" i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Математика: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кількісні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відношення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просторові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UA" sz="80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логіка</a:t>
            </a:r>
            <a:r>
              <a:rPr lang="ru-UA" sz="8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2561719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0DA3D3-6ABF-4C52-8E80-4AB76AE0B4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4283" y="0"/>
            <a:ext cx="8596668" cy="1320800"/>
          </a:xfrm>
        </p:spPr>
        <p:txBody>
          <a:bodyPr/>
          <a:lstStyle/>
          <a:p>
            <a:pPr algn="ctr"/>
            <a:r>
              <a:rPr lang="ru-RU" b="1" dirty="0" err="1"/>
              <a:t>Види</a:t>
            </a:r>
            <a:r>
              <a:rPr lang="ru-RU" b="1" dirty="0"/>
              <a:t> </a:t>
            </a:r>
            <a:r>
              <a:rPr lang="ru-RU" b="1" dirty="0" err="1"/>
              <a:t>дитячої</a:t>
            </a:r>
            <a:r>
              <a:rPr lang="ru-RU" b="1" dirty="0"/>
              <a:t> </a:t>
            </a:r>
            <a:r>
              <a:rPr lang="ru-RU" b="1" dirty="0" err="1"/>
              <a:t>діяльності</a:t>
            </a:r>
            <a:r>
              <a:rPr lang="ru-RU" b="1" dirty="0"/>
              <a:t> за альтернативною </a:t>
            </a:r>
            <a:r>
              <a:rPr lang="ru-RU" b="1" dirty="0" err="1"/>
              <a:t>програмою</a:t>
            </a:r>
            <a:r>
              <a:rPr lang="ru-RU" b="1" dirty="0"/>
              <a:t> 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B08FD0B-46F0-4F1D-AECA-0683ACF057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0384" y="1112839"/>
            <a:ext cx="9411315" cy="5745161"/>
          </a:xfrm>
        </p:spPr>
        <p:txBody>
          <a:bodyPr>
            <a:normAutofit fontScale="92500" lnSpcReduction="20000"/>
          </a:bodyPr>
          <a:lstStyle/>
          <a:p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ігрова 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(включаючи сюжетно-рольову гру, гру з правилами та інші види гри);</a:t>
            </a:r>
          </a:p>
          <a:p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комунікативна 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(спілкування і взаємодія з дорослими та однолітками);</a:t>
            </a:r>
          </a:p>
          <a:p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600" b="1" dirty="0" err="1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пізнавально</a:t>
            </a:r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-дослідницька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(дослідження об’єктів довкілля та експериментування з ними); </a:t>
            </a:r>
          </a:p>
          <a:p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конструювання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 різного матеріалу, включаючи конструктори, модулі, папір, природний та інші матеріали; </a:t>
            </a:r>
          </a:p>
          <a:p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сприйняття художньої літератури і фольклору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 </a:t>
            </a:r>
          </a:p>
          <a:p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образотворча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(малювання, ліплення, аплікація); </a:t>
            </a:r>
          </a:p>
          <a:p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музична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(сприйняття та розуміння сенсу музичних творів, спів, музично-ритмічні рухи, ігри на дитячих музичних інструментах); </a:t>
            </a:r>
          </a:p>
          <a:p>
            <a:r>
              <a:rPr lang="uk-UA" sz="26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рухова </a:t>
            </a:r>
            <a:r>
              <a:rPr lang="uk-UA" sz="2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(оволодіння основними рухами) форми активності дитини. </a:t>
            </a:r>
          </a:p>
          <a:p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7259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28600"/>
            <a:ext cx="9933516" cy="6419849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b="1" dirty="0" smtClean="0">
                <a:solidFill>
                  <a:schemeClr val="accent2">
                    <a:lumMod val="50000"/>
                  </a:schemeClr>
                </a:solidFill>
              </a:rPr>
              <a:t>РОЗВИВАЛЬНИЙ АКЦЕНТ</a:t>
            </a:r>
            <a:r>
              <a:rPr lang="ru-RU" sz="36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marL="0" indent="0" algn="just">
              <a:buNone/>
            </a:pPr>
            <a:r>
              <a:rPr lang="ru-RU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uk-UA" sz="3200" b="1" dirty="0" err="1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озуміємо</a:t>
            </a:r>
            <a:r>
              <a:rPr lang="uk-UA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підкреслення (надання переваг) певного  положення, явища, події тощо, яке сприяє процесу руху від нижчого до вищого щабля, у  результаті чого відбувається зміна якості предмета, явища, діяльності, перехід до новішого, прогресивнішого. </a:t>
            </a:r>
          </a:p>
          <a:p>
            <a:pPr marL="0" indent="0" algn="just">
              <a:buNone/>
            </a:pPr>
            <a:endParaRPr lang="uk-UA" sz="3200" b="1" dirty="0" smtClean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БАЧУ                ЧУЮ                  ВІРЧУВАЮ</a:t>
            </a:r>
          </a:p>
          <a:p>
            <a:pPr marL="0" indent="0" algn="just">
              <a:buNone/>
            </a:pP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</a:t>
            </a:r>
          </a:p>
          <a:p>
            <a:pPr marL="0" indent="0" algn="just">
              <a:buNone/>
            </a:pPr>
            <a:r>
              <a:rPr lang="uk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uk-UA" sz="32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ГОВОРЮ</a:t>
            </a:r>
            <a:r>
              <a:rPr lang="uk-UA" sz="32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ТВОРЮ</a:t>
            </a:r>
            <a:endParaRPr lang="uk-UA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uk-UA" sz="32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Стрелка вправо 6"/>
          <p:cNvSpPr/>
          <p:nvPr/>
        </p:nvSpPr>
        <p:spPr>
          <a:xfrm>
            <a:off x="2787903" y="4629150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7"/>
          <p:cNvSpPr/>
          <p:nvPr/>
        </p:nvSpPr>
        <p:spPr>
          <a:xfrm>
            <a:off x="5524373" y="459943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Выгнутая влево стрелка 8"/>
          <p:cNvSpPr/>
          <p:nvPr/>
        </p:nvSpPr>
        <p:spPr>
          <a:xfrm>
            <a:off x="407328" y="4841748"/>
            <a:ext cx="731520" cy="1344168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0" name="Выгнутая вправо стрелка 9"/>
          <p:cNvSpPr/>
          <p:nvPr/>
        </p:nvSpPr>
        <p:spPr>
          <a:xfrm>
            <a:off x="9182100" y="4871466"/>
            <a:ext cx="815424" cy="1344168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1" name="Стрелка вправо 10"/>
          <p:cNvSpPr/>
          <p:nvPr/>
        </p:nvSpPr>
        <p:spPr>
          <a:xfrm>
            <a:off x="5006594" y="5731002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74936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TM02900688[[fn=Аспект]]</Template>
  <TotalTime>168</TotalTime>
  <Words>202</Words>
  <Application>Microsoft Office PowerPoint</Application>
  <PresentationFormat>Широкоэкранный</PresentationFormat>
  <Paragraphs>58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5" baseType="lpstr">
      <vt:lpstr>Arial</vt:lpstr>
      <vt:lpstr>Calibri</vt:lpstr>
      <vt:lpstr>Times</vt:lpstr>
      <vt:lpstr>Times New Roman</vt:lpstr>
      <vt:lpstr>Trebuchet MS</vt:lpstr>
      <vt:lpstr>Wingdings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Види дитячої діяльності за альтернативною програмою </vt:lpstr>
      <vt:lpstr>Презентация PowerPoint</vt:lpstr>
      <vt:lpstr>Презентация PowerPoint</vt:lpstr>
      <vt:lpstr>Другий щабель “Чую”   </vt:lpstr>
      <vt:lpstr>Третій щабель “Відчуваю”  </vt:lpstr>
      <vt:lpstr>Четвертий щабель “Граю”  </vt:lpstr>
      <vt:lpstr>П’ятий щабель “Творю”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User</cp:lastModifiedBy>
  <cp:revision>16</cp:revision>
  <dcterms:created xsi:type="dcterms:W3CDTF">2021-11-29T08:34:20Z</dcterms:created>
  <dcterms:modified xsi:type="dcterms:W3CDTF">2021-11-29T21:52:21Z</dcterms:modified>
</cp:coreProperties>
</file>